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1"/>
  </p:notesMasterIdLst>
  <p:sldIdLst>
    <p:sldId id="339" r:id="rId2"/>
    <p:sldId id="256" r:id="rId3"/>
    <p:sldId id="308" r:id="rId4"/>
    <p:sldId id="323" r:id="rId5"/>
    <p:sldId id="258" r:id="rId6"/>
    <p:sldId id="309" r:id="rId7"/>
    <p:sldId id="325" r:id="rId8"/>
    <p:sldId id="326" r:id="rId9"/>
    <p:sldId id="311" r:id="rId10"/>
    <p:sldId id="313" r:id="rId11"/>
    <p:sldId id="287" r:id="rId12"/>
    <p:sldId id="261" r:id="rId13"/>
    <p:sldId id="349" r:id="rId14"/>
    <p:sldId id="286" r:id="rId15"/>
    <p:sldId id="347" r:id="rId16"/>
    <p:sldId id="348" r:id="rId17"/>
    <p:sldId id="350" r:id="rId18"/>
    <p:sldId id="351" r:id="rId19"/>
    <p:sldId id="331" r:id="rId20"/>
    <p:sldId id="333" r:id="rId21"/>
    <p:sldId id="334" r:id="rId22"/>
    <p:sldId id="341" r:id="rId23"/>
    <p:sldId id="335" r:id="rId24"/>
    <p:sldId id="342" r:id="rId25"/>
    <p:sldId id="336" r:id="rId26"/>
    <p:sldId id="340" r:id="rId27"/>
    <p:sldId id="343" r:id="rId28"/>
    <p:sldId id="338" r:id="rId29"/>
    <p:sldId id="344" r:id="rId30"/>
    <p:sldId id="345" r:id="rId31"/>
    <p:sldId id="346" r:id="rId32"/>
    <p:sldId id="314" r:id="rId33"/>
    <p:sldId id="327" r:id="rId34"/>
    <p:sldId id="328" r:id="rId35"/>
    <p:sldId id="329" r:id="rId36"/>
    <p:sldId id="330" r:id="rId37"/>
    <p:sldId id="337" r:id="rId38"/>
    <p:sldId id="332" r:id="rId39"/>
    <p:sldId id="352" r:id="rId40"/>
  </p:sldIdLst>
  <p:sldSz cx="9144000" cy="5143500" type="screen16x9"/>
  <p:notesSz cx="6858000" cy="9144000"/>
  <p:embeddedFontLst>
    <p:embeddedFont>
      <p:font typeface="Bahnschrift Condensed" panose="020B0502040204020203" pitchFamily="34" charset="0"/>
      <p:regular r:id="rId42"/>
      <p:bold r:id="rId43"/>
    </p:embeddedFont>
    <p:embeddedFont>
      <p:font typeface="Bahnschrift Light SemiCondensed" panose="020B0502040204020203" pitchFamily="34" charset="0"/>
      <p:regular r:id="rId44"/>
    </p:embeddedFont>
    <p:embeddedFont>
      <p:font typeface="Berlin Sans FB Demi" panose="020E0802020502020306" pitchFamily="34" charset="0"/>
      <p:bold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Comfortaa" panose="020B0604020202020204" charset="0"/>
      <p:regular r:id="rId52"/>
      <p:bold r:id="rId53"/>
    </p:embeddedFont>
    <p:embeddedFont>
      <p:font typeface="Montserrat" panose="020B0604020202020204" charset="0"/>
      <p:regular r:id="rId54"/>
      <p:bold r:id="rId55"/>
      <p:italic r:id="rId56"/>
      <p:boldItalic r:id="rId57"/>
    </p:embeddedFont>
    <p:embeddedFont>
      <p:font typeface="Pacifico" panose="020B0604020202020204" charset="0"/>
      <p:regular r:id="rId58"/>
    </p:embeddedFont>
    <p:embeddedFont>
      <p:font typeface="Script MT Bold" panose="03040602040607080904" pitchFamily="66" charset="0"/>
      <p:bold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5" autoAdjust="0"/>
    <p:restoredTop sz="93634" autoAdjust="0"/>
  </p:normalViewPr>
  <p:slideViewPr>
    <p:cSldViewPr snapToGrid="0">
      <p:cViewPr varScale="1">
        <p:scale>
          <a:sx n="65" d="100"/>
          <a:sy n="65" d="100"/>
        </p:scale>
        <p:origin x="78" y="4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807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17729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573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140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478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2075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3636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332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478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6357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5186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642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4446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81289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2356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8638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900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72637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3506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9919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59099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7882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9501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645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34859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6054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9760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01457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8142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48183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88875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84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b76aeb16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b76aeb16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804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b76aeb16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b76aeb16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8205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795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652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079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eb76aeb169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eb76aeb169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714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brasil.com.br/topicos/10641831/artigo-2-da-constituicao-federal-de-198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jusbrasil.com.br/legislacao/1503907193/constituicao-federal-constituicao-da-republica-federativa-do-brasil-198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tce.pr.gov.br/multimidia/2022/7/pdf/00366866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1.tce.pr.gov.br/conteudo/auditorias-operacionais-aops-fiscalizacao/4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lattes.cnpq.br/1448579691517317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ervicos.tce.pr.gov.br/tcepr/tribunal/sisegppa/login/index?ReturnUrl=https://servicos.tce.pr.gov.br/tcepr/tribunal/sisegppa/inscricoes/inscreverevento/1720" TargetMode="External"/><Relationship Id="rId4" Type="http://schemas.openxmlformats.org/officeDocument/2006/relationships/hyperlink" Target="https://unidades.tc.df.gov.br/dci/matriz-de-risco/#:~:text=A%20Matriz%20de%20Risco%20do,inspe%C3%A7%C3%A3o%20realizadas%20por%20esta%20DC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5074A65-2575-49BB-ADD5-C60AE82A9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7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311700" y="308075"/>
            <a:ext cx="8520600" cy="9918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l">
              <a:buSzPts val="1100"/>
            </a:pPr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  <a:ea typeface="Pacifico"/>
                <a:cs typeface="Pacifico"/>
                <a:sym typeface="Pacifico"/>
              </a:rPr>
              <a:t>Tri Partição dos Poderes</a:t>
            </a:r>
            <a:endParaRPr lang="pt-BR" sz="4000" dirty="0">
              <a:highlight>
                <a:srgbClr val="FFFF00"/>
              </a:highlight>
              <a:latin typeface="Berlin Sans FB Demi" panose="020E0802020502020306" pitchFamily="34" charset="0"/>
              <a:cs typeface="Times New Roman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311700" y="1314507"/>
            <a:ext cx="8353835" cy="33000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14999"/>
              </a:lnSpc>
              <a:spcBef>
                <a:spcPts val="1200"/>
              </a:spcBef>
            </a:pPr>
            <a:r>
              <a:rPr lang="pt-BR" sz="2000" dirty="0">
                <a:solidFill>
                  <a:schemeClr val="tx1"/>
                </a:solidFill>
                <a:highlight>
                  <a:srgbClr val="FFFFFF"/>
                </a:highlight>
              </a:rPr>
              <a:t>Ao longo da história por grandes pensadores e jurisconsultos, dentre os quais podemos citar </a:t>
            </a:r>
            <a:r>
              <a:rPr lang="pt-BR" sz="2000" i="1" dirty="0">
                <a:solidFill>
                  <a:schemeClr val="tx1"/>
                </a:solidFill>
                <a:highlight>
                  <a:srgbClr val="FFFFFF"/>
                </a:highlight>
              </a:rPr>
              <a:t>Platão, Aristóteles, Locke, Montesquieu</a:t>
            </a:r>
            <a:r>
              <a:rPr lang="pt-BR" sz="2000" dirty="0">
                <a:solidFill>
                  <a:schemeClr val="tx1"/>
                </a:solidFill>
                <a:highlight>
                  <a:srgbClr val="FFFFFF"/>
                </a:highlight>
              </a:rPr>
              <a:t>, entre outros, que culminaram no modelo tripartite conhecido, inclusive como princípio constitucional no ordenamento jurídico brasileiro - Artigo </a:t>
            </a:r>
            <a:r>
              <a:rPr lang="pt-BR" sz="2000" dirty="0">
                <a:solidFill>
                  <a:schemeClr val="tx1"/>
                </a:solidFill>
                <a:highlight>
                  <a:srgbClr val="FFFFFF"/>
                </a:highlight>
                <a:hlinkClick r:id="rId3" tooltip="Artigo 2 da Constituição Federal de 198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2º</a:t>
            </a:r>
            <a:r>
              <a:rPr lang="pt-BR" sz="2000" dirty="0">
                <a:solidFill>
                  <a:schemeClr val="tx1"/>
                </a:solidFill>
                <a:highlight>
                  <a:srgbClr val="FFFFFF"/>
                </a:highlight>
              </a:rPr>
              <a:t> da </a:t>
            </a:r>
            <a:r>
              <a:rPr lang="pt-BR" sz="2000" dirty="0">
                <a:solidFill>
                  <a:schemeClr val="tx1"/>
                </a:solidFill>
                <a:highlight>
                  <a:srgbClr val="FFFFFF"/>
                </a:highlight>
                <a:hlinkClick r:id="rId4" tooltip="CONSTITUIÇÃO DA REPÚBLICA FEDERATIVA DO BRASIL DE 198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CF</a:t>
            </a:r>
            <a:r>
              <a:rPr lang="pt-BR" sz="2000" dirty="0">
                <a:solidFill>
                  <a:schemeClr val="tx1"/>
                </a:solidFill>
                <a:highlight>
                  <a:srgbClr val="FFFFFF"/>
                </a:highlight>
              </a:rPr>
              <a:t>, O modelo tripartite atual consiste em </a:t>
            </a:r>
            <a:r>
              <a:rPr lang="pt-BR" sz="2000" b="1" u="sng" dirty="0">
                <a:solidFill>
                  <a:schemeClr val="tx1"/>
                </a:solidFill>
                <a:highlight>
                  <a:srgbClr val="FFFFFF"/>
                </a:highlight>
              </a:rPr>
              <a:t>atribuir a três órgãos independentes e harmônicos entre si as funções Legislativa, Executiva e Judiciária.</a:t>
            </a:r>
            <a:endParaRPr lang="pt-BR" sz="2000" b="1" u="sng" dirty="0">
              <a:solidFill>
                <a:schemeClr val="tx1"/>
              </a:solidFill>
              <a:highlight>
                <a:srgbClr val="FFFFFF"/>
              </a:highlight>
              <a:latin typeface="Comfortaa"/>
              <a:ea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83444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128387" y="2123269"/>
            <a:ext cx="5946950" cy="30202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fontAlgn="ctr"/>
            <a:r>
              <a:rPr lang="pt-BR" sz="3600" b="1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Montesquieu</a:t>
            </a:r>
            <a:r>
              <a:rPr lang="pt-BR" sz="3600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acreditava que o poder corrompe e que o poder absoluto corrompe absolutamente. Para evitar o abuso de autoridade, ele propôs a separação dos poderes Executivo, Legislativo e Judiciário, que deveriam se autorregular. </a:t>
            </a:r>
          </a:p>
          <a:p>
            <a:endParaRPr lang="pt-BR" sz="3600" dirty="0">
              <a:solidFill>
                <a:schemeClr val="tx1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BR" sz="3600" dirty="0">
              <a:solidFill>
                <a:schemeClr val="tx1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t-BR" sz="3600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A Teoria da Separação dos Poderes, também conhecida como Sistema de Freios e Contrapesos, é um princípio que consiste no </a:t>
            </a:r>
            <a:r>
              <a:rPr lang="pt-BR" sz="3600" b="1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controle do poder por meio do próprio poder</a:t>
            </a:r>
            <a:r>
              <a:rPr lang="pt-BR" sz="3600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 </a:t>
            </a:r>
            <a:endParaRPr lang="pt-BR" sz="2600" dirty="0">
              <a:solidFill>
                <a:srgbClr val="000000"/>
              </a:solidFill>
            </a:endParaRPr>
          </a:p>
          <a:p>
            <a:pPr marL="0" indent="0"/>
            <a:endParaRPr lang="pt-BR" sz="2600" dirty="0">
              <a:solidFill>
                <a:srgbClr val="FF6C00"/>
              </a:solidFill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914400" y="-606"/>
            <a:ext cx="3409627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  <a:sym typeface="Pacifico"/>
              </a:rPr>
              <a:t>Tri partição</a:t>
            </a:r>
            <a:endParaRPr lang="pt-BR" sz="4000" dirty="0"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3BF31DA-A4EC-46FB-9A8D-E1CA37AE4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737" y="1968287"/>
            <a:ext cx="2704773" cy="2789693"/>
          </a:xfrm>
          <a:prstGeom prst="rect">
            <a:avLst/>
          </a:prstGeom>
        </p:spPr>
      </p:pic>
      <p:sp>
        <p:nvSpPr>
          <p:cNvPr id="6" name="Google Shape;87;p18">
            <a:extLst>
              <a:ext uri="{FF2B5EF4-FFF2-40B4-BE49-F238E27FC236}">
                <a16:creationId xmlns:a16="http://schemas.microsoft.com/office/drawing/2014/main" id="{1BC14154-833D-4D18-86BD-DC6EC852A545}"/>
              </a:ext>
            </a:extLst>
          </p:cNvPr>
          <p:cNvSpPr txBox="1">
            <a:spLocks/>
          </p:cNvSpPr>
          <p:nvPr/>
        </p:nvSpPr>
        <p:spPr>
          <a:xfrm>
            <a:off x="280787" y="929095"/>
            <a:ext cx="8506752" cy="1194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ctr"/>
            <a:r>
              <a:rPr lang="pt-BR" sz="3600" b="1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“Todo homem que tem o poder é tentado a abusar dele” </a:t>
            </a:r>
            <a:r>
              <a:rPr lang="pt-BR" sz="3600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(Montesquieu (1689-1755) livro O Espírito das Leis, onde o autor também apresenta a Teoria da Separação dos Poderes). </a:t>
            </a:r>
          </a:p>
          <a:p>
            <a:pPr fontAlgn="ctr"/>
            <a:endParaRPr lang="pt-BR" sz="3600" dirty="0">
              <a:solidFill>
                <a:schemeClr val="tx1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BR" sz="2200" dirty="0">
              <a:solidFill>
                <a:schemeClr val="tx1"/>
              </a:solidFill>
            </a:endParaRPr>
          </a:p>
          <a:p>
            <a:endParaRPr lang="pt-BR" sz="2200" dirty="0">
              <a:solidFill>
                <a:schemeClr val="tx1"/>
              </a:solidFill>
            </a:endParaRPr>
          </a:p>
          <a:p>
            <a:pPr marL="0" indent="0"/>
            <a:endParaRPr lang="pt-BR" sz="2600" dirty="0">
              <a:solidFill>
                <a:srgbClr val="000000"/>
              </a:solidFill>
            </a:endParaRPr>
          </a:p>
          <a:p>
            <a:pPr marL="0" indent="0"/>
            <a:endParaRPr lang="pt-BR" sz="2600" dirty="0">
              <a:solidFill>
                <a:srgbClr val="FF6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6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160738" y="2566487"/>
            <a:ext cx="8408075" cy="23378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indent="0"/>
            <a:r>
              <a:rPr lang="pt-BR" sz="2400" dirty="0">
                <a:solidFill>
                  <a:schemeClr val="tx1"/>
                </a:solidFill>
              </a:rPr>
              <a:t>O Referencial Básico de Governança Aplicável a Órgãos e Entidades da Administração Pública, elaborado pelo Tribunal de Contas da União (TCU, 2014), trata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a governança como “conjunto de mecanismos de liderança, estratégia e controle postos em prática para avaliar, direcionar e monitorar a gestão, com vistas à condução de políticas públicas e à prestação de serviços de interesse da sociedade”</a:t>
            </a:r>
            <a:endParaRPr lang="pt-BR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496292" y="239131"/>
            <a:ext cx="8426700" cy="7870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  <a:sym typeface="Pacifico"/>
              </a:rPr>
              <a:t>Governança é um dos pilares</a:t>
            </a:r>
            <a:endParaRPr lang="pt-BR" sz="4000" dirty="0"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1D932B6-CB78-5ACC-249E-780FF782F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1026141"/>
            <a:ext cx="8520600" cy="1540346"/>
          </a:xfrm>
        </p:spPr>
        <p:txBody>
          <a:bodyPr>
            <a:normAutofit fontScale="90000"/>
          </a:bodyPr>
          <a:lstStyle/>
          <a:p>
            <a:br>
              <a:rPr lang="pt-BR" sz="2400" dirty="0">
                <a:solidFill>
                  <a:srgbClr val="FF6C00"/>
                </a:solidFill>
                <a:ea typeface="Segoe UI"/>
                <a:cs typeface="Segoe UI"/>
              </a:rPr>
            </a:br>
            <a:br>
              <a:rPr lang="pt-BR" sz="2400" dirty="0">
                <a:ea typeface="Segoe UI"/>
                <a:cs typeface="Segoe UI"/>
              </a:rPr>
            </a:br>
            <a:br>
              <a:rPr lang="pt-BR" sz="2400" dirty="0">
                <a:solidFill>
                  <a:schemeClr val="tx1"/>
                </a:solidFill>
                <a:ea typeface="Segoe UI"/>
                <a:cs typeface="Segoe UI"/>
              </a:rPr>
            </a:br>
            <a:r>
              <a:rPr lang="pt-BR" sz="2400" dirty="0">
                <a:solidFill>
                  <a:schemeClr val="tx1"/>
                </a:solidFill>
                <a:cs typeface="Segoe UI"/>
              </a:rPr>
              <a:t> </a:t>
            </a:r>
            <a:r>
              <a:rPr lang="pt-BR" sz="2400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Governança</a:t>
            </a:r>
            <a:r>
              <a:rPr lang="pt-BR" sz="2400" dirty="0">
                <a:solidFill>
                  <a:schemeClr val="tx1"/>
                </a:solidFill>
                <a:cs typeface="Segoe UI"/>
              </a:rPr>
              <a:t> é a capacidade de implementar as políticas de governo</a:t>
            </a:r>
            <a:br>
              <a:rPr lang="pt-BR" sz="2400" dirty="0">
                <a:solidFill>
                  <a:schemeClr val="tx1"/>
                </a:solidFill>
                <a:cs typeface="Segoe UI"/>
              </a:rPr>
            </a:br>
            <a:r>
              <a:rPr lang="pt-BR" sz="2400" dirty="0">
                <a:solidFill>
                  <a:schemeClr val="tx1"/>
                </a:solidFill>
                <a:cs typeface="Segoe UI"/>
              </a:rPr>
              <a:t>Diz respeito a capacidade técnica, que o gestor não é uma ilha</a:t>
            </a:r>
            <a:r>
              <a:rPr lang="pt-BR" sz="2400" dirty="0">
                <a:solidFill>
                  <a:srgbClr val="FF6C00"/>
                </a:solidFill>
                <a:cs typeface="Segoe UI"/>
              </a:rPr>
              <a:t> </a:t>
            </a:r>
            <a:br>
              <a:rPr lang="pt-BR" sz="2400" dirty="0">
                <a:cs typeface="Segoe UI"/>
              </a:rPr>
            </a:br>
            <a:endParaRPr lang="en-US" sz="2400" dirty="0">
              <a:cs typeface="Segoe U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160738" y="2566487"/>
            <a:ext cx="3885049" cy="23378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indent="0"/>
            <a:r>
              <a:rPr lang="pt-BR" sz="2600" b="1" dirty="0">
                <a:solidFill>
                  <a:schemeClr val="tx1"/>
                </a:solidFill>
              </a:rPr>
              <a:t>Controle é uma ação tomada com o propósito de salvaguardar a gestão de modo a atingir os objetivos com eficiência e eficácia </a:t>
            </a:r>
          </a:p>
        </p:txBody>
      </p:sp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496292" y="239131"/>
            <a:ext cx="8426700" cy="7870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  <a:sym typeface="Pacifico"/>
              </a:rPr>
              <a:t>Governança é um dos pilares</a:t>
            </a:r>
            <a:endParaRPr lang="pt-BR" sz="4000" dirty="0"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1D932B6-CB78-5ACC-249E-780FF782F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1026141"/>
            <a:ext cx="8520600" cy="1540346"/>
          </a:xfrm>
        </p:spPr>
        <p:txBody>
          <a:bodyPr>
            <a:normAutofit fontScale="90000"/>
          </a:bodyPr>
          <a:lstStyle/>
          <a:p>
            <a:br>
              <a:rPr lang="pt-BR" sz="2400" dirty="0">
                <a:solidFill>
                  <a:srgbClr val="FF6C00"/>
                </a:solidFill>
                <a:ea typeface="Segoe UI"/>
                <a:cs typeface="Segoe UI"/>
              </a:rPr>
            </a:br>
            <a:br>
              <a:rPr lang="pt-BR" sz="2400" dirty="0">
                <a:ea typeface="Segoe UI"/>
                <a:cs typeface="Segoe UI"/>
              </a:rPr>
            </a:br>
            <a:br>
              <a:rPr lang="pt-BR" sz="2400" dirty="0">
                <a:solidFill>
                  <a:schemeClr val="tx1"/>
                </a:solidFill>
                <a:ea typeface="Segoe UI"/>
                <a:cs typeface="Segoe UI"/>
              </a:rPr>
            </a:br>
            <a:r>
              <a:rPr lang="pt-BR" sz="2400" dirty="0">
                <a:solidFill>
                  <a:schemeClr val="tx1"/>
                </a:solidFill>
                <a:cs typeface="Segoe UI"/>
              </a:rPr>
              <a:t> </a:t>
            </a:r>
            <a:r>
              <a:rPr lang="pt-BR" sz="2400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Governança</a:t>
            </a:r>
            <a:r>
              <a:rPr lang="pt-BR" sz="2400" dirty="0">
                <a:solidFill>
                  <a:schemeClr val="tx1"/>
                </a:solidFill>
                <a:cs typeface="Segoe UI"/>
              </a:rPr>
              <a:t> é a capacidade de implementar as políticas de governo</a:t>
            </a:r>
            <a:br>
              <a:rPr lang="pt-BR" sz="2400" dirty="0">
                <a:solidFill>
                  <a:schemeClr val="tx1"/>
                </a:solidFill>
                <a:cs typeface="Segoe UI"/>
              </a:rPr>
            </a:br>
            <a:r>
              <a:rPr lang="pt-BR" sz="2400" dirty="0">
                <a:solidFill>
                  <a:schemeClr val="tx1"/>
                </a:solidFill>
                <a:cs typeface="Segoe UI"/>
              </a:rPr>
              <a:t>Diz respeito a capacidade técnica, que o gestor não é uma ilha</a:t>
            </a:r>
            <a:r>
              <a:rPr lang="pt-BR" sz="2400" dirty="0">
                <a:solidFill>
                  <a:srgbClr val="FF6C00"/>
                </a:solidFill>
                <a:cs typeface="Segoe UI"/>
              </a:rPr>
              <a:t> </a:t>
            </a:r>
            <a:br>
              <a:rPr lang="pt-BR" sz="2400" dirty="0">
                <a:cs typeface="Segoe UI"/>
              </a:rPr>
            </a:br>
            <a:endParaRPr lang="en-US" sz="2400" dirty="0">
              <a:cs typeface="Segoe UI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B52104-14ED-417A-A813-E1091ECE5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788" y="2169763"/>
            <a:ext cx="4742211" cy="27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6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222289" y="136378"/>
            <a:ext cx="8426700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  <a:sym typeface="Pacifico"/>
              </a:rPr>
              <a:t>Terminologias utilizadas</a:t>
            </a:r>
            <a:endParaRPr lang="pt-BR" sz="4000" dirty="0"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1D932B6-CB78-5ACC-249E-780FF782F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289" y="1623031"/>
            <a:ext cx="8569440" cy="3841764"/>
          </a:xfrm>
        </p:spPr>
        <p:txBody>
          <a:bodyPr>
            <a:normAutofit fontScale="90000"/>
          </a:bodyPr>
          <a:lstStyle/>
          <a:p>
            <a:r>
              <a:rPr lang="pt-BR" sz="2400" dirty="0">
                <a:solidFill>
                  <a:srgbClr val="FF6C00"/>
                </a:solidFill>
                <a:cs typeface="Segoe UI"/>
              </a:rPr>
              <a:t>Controle interno</a:t>
            </a:r>
            <a:br>
              <a:rPr lang="pt-BR" sz="2400" dirty="0">
                <a:solidFill>
                  <a:srgbClr val="FF6C00"/>
                </a:solidFill>
                <a:cs typeface="Segoe UI"/>
              </a:rPr>
            </a:br>
            <a:r>
              <a:rPr lang="pt-BR" sz="2400" dirty="0">
                <a:solidFill>
                  <a:schemeClr val="tx1"/>
                </a:solidFill>
                <a:cs typeface="Segoe UI"/>
              </a:rPr>
              <a:t>Todos os controle instituídos para que os objetivos sejam alcançados podem ser administrativos/de gestão ou avaliativo</a:t>
            </a:r>
            <a:br>
              <a:rPr lang="pt-BR" sz="2400" dirty="0">
                <a:solidFill>
                  <a:schemeClr val="tx1"/>
                </a:solidFill>
                <a:cs typeface="Segoe UI"/>
              </a:rPr>
            </a:br>
            <a:r>
              <a:rPr lang="pt-BR" sz="2400" dirty="0">
                <a:solidFill>
                  <a:srgbClr val="FF6C00"/>
                </a:solidFill>
                <a:cs typeface="Segoe UI"/>
              </a:rPr>
              <a:t>Auditoria interna</a:t>
            </a:r>
            <a:br>
              <a:rPr lang="pt-BR" sz="2400" dirty="0">
                <a:solidFill>
                  <a:srgbClr val="FF6C00"/>
                </a:solidFill>
                <a:cs typeface="Segoe UI"/>
              </a:rPr>
            </a:br>
            <a:r>
              <a:rPr lang="pt-BR" sz="2400" dirty="0">
                <a:solidFill>
                  <a:schemeClr val="tx1"/>
                </a:solidFill>
                <a:cs typeface="Segoe UI"/>
              </a:rPr>
              <a:t>Controle da própria gestão que tem por atribuição medir e avaliar a eficiência e eficácia de outros controles – processo de trabalho</a:t>
            </a:r>
            <a:br>
              <a:rPr lang="pt-BR" sz="2400" dirty="0">
                <a:solidFill>
                  <a:srgbClr val="FF6C00"/>
                </a:solidFill>
                <a:cs typeface="Segoe UI"/>
              </a:rPr>
            </a:br>
            <a:r>
              <a:rPr lang="pt-BR" sz="2400" dirty="0">
                <a:solidFill>
                  <a:srgbClr val="FF6C00"/>
                </a:solidFill>
                <a:cs typeface="Segoe UI"/>
              </a:rPr>
              <a:t>Sistema de controle interno</a:t>
            </a:r>
            <a:br>
              <a:rPr lang="pt-BR" sz="2400" dirty="0">
                <a:solidFill>
                  <a:srgbClr val="FF6C00"/>
                </a:solidFill>
                <a:cs typeface="Segoe UI"/>
              </a:rPr>
            </a:br>
            <a:r>
              <a:rPr lang="pt-BR" sz="2000" dirty="0"/>
              <a:t>Sistema é um conjunto de elementos interdependentes de modo a formar um todo organizado para um determinado fim, ele é composto por todas as atividades e procedimentos incidentes sobre o processo de trabalho dentro da organização</a:t>
            </a:r>
            <a:br>
              <a:rPr lang="pt-BR" sz="2000" dirty="0"/>
            </a:br>
            <a:r>
              <a:rPr lang="pt-BR" sz="2400" dirty="0">
                <a:solidFill>
                  <a:srgbClr val="FF6C00"/>
                </a:solidFill>
                <a:cs typeface="Segoe UI"/>
              </a:rPr>
              <a:t>Controles internos</a:t>
            </a:r>
            <a:br>
              <a:rPr lang="pt-BR" sz="2400" dirty="0">
                <a:solidFill>
                  <a:srgbClr val="FF6C00"/>
                </a:solidFill>
                <a:cs typeface="Segoe UI"/>
              </a:rPr>
            </a:b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2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222289" y="136378"/>
            <a:ext cx="8426700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  <a:sym typeface="Pacifico"/>
              </a:rPr>
              <a:t>Auditoria Roteiro Prático</a:t>
            </a:r>
            <a:endParaRPr lang="pt-BR" sz="4000" dirty="0"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1D932B6-CB78-5ACC-249E-780FF782F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289" y="2136708"/>
            <a:ext cx="8569440" cy="3276540"/>
          </a:xfrm>
        </p:spPr>
        <p:txBody>
          <a:bodyPr>
            <a:noAutofit/>
          </a:bodyPr>
          <a:lstStyle/>
          <a:p>
            <a:r>
              <a:rPr lang="pt-BR" sz="2000" dirty="0"/>
              <a:t>Consiste em </a:t>
            </a:r>
            <a:r>
              <a:rPr lang="pt-BR" sz="2000" b="1" u="sng" dirty="0"/>
              <a:t>metodologia específica </a:t>
            </a:r>
            <a:r>
              <a:rPr lang="pt-BR" sz="2000" dirty="0"/>
              <a:t>que busca contribuir para o aperfeiçoamento da gestão pública, por meio da produção de informações atualizadas e independentes e pela recomendação de ações que </a:t>
            </a:r>
            <a:r>
              <a:rPr lang="pt-BR" sz="2000" b="1" u="sng" dirty="0"/>
              <a:t>otimizem a capacidade de gestão</a:t>
            </a:r>
            <a:r>
              <a:rPr lang="pt-BR" sz="2000" dirty="0"/>
              <a:t>, o cumprimento de metas ou os resultados das políticas públicas.</a:t>
            </a:r>
            <a:br>
              <a:rPr lang="pt-BR" sz="2000" dirty="0"/>
            </a:br>
            <a:r>
              <a:rPr lang="pt-BR" sz="2000" dirty="0"/>
              <a:t>A avaliação do desempenho de programas, atividades ou órgãos públicos, a partir do emprego de técnicas criteriosas de coleta e de análise de dados, leva em conta as perspectivas da </a:t>
            </a:r>
            <a:r>
              <a:rPr lang="pt-BR" sz="2000" b="1" u="sng" dirty="0"/>
              <a:t>economicidade, eficiência, eficácia, efetividade, equidade, governança ou sustentabilidade,</a:t>
            </a:r>
            <a:r>
              <a:rPr lang="pt-BR" sz="2000" dirty="0"/>
              <a:t> conforme o objetivo da realização dos trabalhos.</a:t>
            </a:r>
            <a:br>
              <a:rPr lang="pt-BR" sz="2000" dirty="0"/>
            </a:br>
            <a:br>
              <a:rPr lang="pt-BR" sz="2000" dirty="0"/>
            </a:br>
            <a:r>
              <a:rPr lang="pt-BR" sz="1400" dirty="0"/>
              <a:t>Fonte: https://www1.tce.pr.gov.br/conteudo/auditorias-operacionais-aops-fiscalizacao/43</a:t>
            </a:r>
            <a:br>
              <a:rPr lang="pt-BR" sz="1400" dirty="0"/>
            </a:br>
            <a:endParaRPr lang="pt-B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6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222289" y="136378"/>
            <a:ext cx="8426700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  <a:sym typeface="Pacifico"/>
              </a:rPr>
              <a:t>Auditoria Roteiro Prático</a:t>
            </a:r>
            <a:endParaRPr lang="pt-BR" sz="4000" dirty="0"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1D932B6-CB78-5ACC-249E-780FF782F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280" y="2905652"/>
            <a:ext cx="8569440" cy="2250885"/>
          </a:xfrm>
        </p:spPr>
        <p:txBody>
          <a:bodyPr>
            <a:noAutofit/>
          </a:bodyPr>
          <a:lstStyle/>
          <a:p>
            <a:br>
              <a:rPr lang="pt-BR" sz="2400" u="sng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BR" sz="2400" u="sng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BR" sz="2400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2400" u="sng" dirty="0">
                <a:solidFill>
                  <a:schemeClr val="tx1"/>
                </a:solidFill>
              </a:rPr>
              <a:t>A auditoria deve ser baseada em 3 etapas: </a:t>
            </a:r>
            <a:r>
              <a:rPr lang="pt-BR" sz="2400" u="sng" dirty="0">
                <a:solidFill>
                  <a:schemeClr val="accent1">
                    <a:lumMod val="75000"/>
                  </a:schemeClr>
                </a:solidFill>
              </a:rPr>
              <a:t>planejamento, execução e monitoramento</a:t>
            </a:r>
            <a:r>
              <a:rPr lang="pt-BR" sz="2400" dirty="0"/>
              <a:t>. Definidos os programas/ações/atividades, deverá ser novamente utilizada a matriz de risco, para definição das amostras</a:t>
            </a:r>
            <a:br>
              <a:rPr lang="pt-BR" sz="2400" dirty="0"/>
            </a:br>
            <a:br>
              <a:rPr lang="pt-BR" sz="2000" dirty="0"/>
            </a:br>
            <a:r>
              <a:rPr lang="pt-BR" sz="1400" dirty="0">
                <a:hlinkClick r:id="rId3"/>
              </a:rPr>
              <a:t>https://www1.tce.pr.gov.br/multimidia/2022/7/pdf/00366866.pdf</a:t>
            </a:r>
            <a:r>
              <a:rPr lang="pt-BR" sz="1400" dirty="0"/>
              <a:t> </a:t>
            </a:r>
            <a:br>
              <a:rPr lang="pt-BR" sz="2000" dirty="0"/>
            </a:br>
            <a:r>
              <a:rPr lang="pt-BR" sz="1400" dirty="0"/>
              <a:t>Fonte: </a:t>
            </a:r>
            <a:r>
              <a:rPr lang="pt-BR" sz="1400" dirty="0">
                <a:hlinkClick r:id="rId4"/>
              </a:rPr>
              <a:t>https://www1.tce.pr.gov.br/conteudo/auditorias-operacionais-aops-fiscalizacao/43</a:t>
            </a:r>
            <a:r>
              <a:rPr lang="pt-BR" sz="1400" dirty="0"/>
              <a:t> </a:t>
            </a:r>
            <a:br>
              <a:rPr lang="pt-BR" sz="1400" dirty="0"/>
            </a:b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7537422-A814-4F86-A28C-41D4E76893B3}"/>
              </a:ext>
            </a:extLst>
          </p:cNvPr>
          <p:cNvSpPr/>
          <p:nvPr/>
        </p:nvSpPr>
        <p:spPr>
          <a:xfrm>
            <a:off x="352271" y="1371601"/>
            <a:ext cx="8296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u="sng" dirty="0"/>
              <a:t>O auditor interno</a:t>
            </a:r>
            <a:r>
              <a:rPr lang="pt-BR" sz="2000" dirty="0"/>
              <a:t>, ainda que integrante do quadro funcional da instituição, precisa de </a:t>
            </a:r>
            <a:r>
              <a:rPr lang="pt-BR" sz="2000" b="1" u="sng" dirty="0"/>
              <a:t>independência</a:t>
            </a:r>
            <a:r>
              <a:rPr lang="pt-BR" sz="2000" dirty="0"/>
              <a:t> para exercer suas atribuições, para que não haja ingerência por parte dos respectivos administradores</a:t>
            </a:r>
          </a:p>
        </p:txBody>
      </p:sp>
    </p:spTree>
    <p:extLst>
      <p:ext uri="{BB962C8B-B14F-4D97-AF65-F5344CB8AC3E}">
        <p14:creationId xmlns:p14="http://schemas.microsoft.com/office/powerpoint/2010/main" val="470349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222289" y="136378"/>
            <a:ext cx="8426700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  <a:sym typeface="Pacifico"/>
              </a:rPr>
              <a:t>Auditoria Roteiro Prático</a:t>
            </a:r>
            <a:endParaRPr lang="pt-BR" sz="4000" dirty="0"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7537422-A814-4F86-A28C-41D4E76893B3}"/>
              </a:ext>
            </a:extLst>
          </p:cNvPr>
          <p:cNvSpPr/>
          <p:nvPr/>
        </p:nvSpPr>
        <p:spPr>
          <a:xfrm>
            <a:off x="352271" y="1371601"/>
            <a:ext cx="8296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u="sng" dirty="0"/>
              <a:t>A avaliação do risco </a:t>
            </a:r>
            <a:r>
              <a:rPr lang="pt-BR" sz="2000" dirty="0"/>
              <a:t>permite ao auditor medir e priorizar os riscos, proporcionando a construção de um programa de auditoria que teste de modo eficaz os controles mais importantes por meio da elaboração de uma matriz de risco relacionada a gestão/órgão auditado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1252B8B-C6B5-41A1-B7F5-5FCA95DCA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129" y="2567835"/>
            <a:ext cx="8520600" cy="2052600"/>
          </a:xfrm>
        </p:spPr>
        <p:txBody>
          <a:bodyPr>
            <a:normAutofit/>
          </a:bodyPr>
          <a:lstStyle/>
          <a:p>
            <a:r>
              <a:rPr lang="pt-BR" sz="2000" b="1" u="sng" dirty="0"/>
              <a:t>A avaliação do risco dá ao gestor a visão </a:t>
            </a:r>
            <a:r>
              <a:rPr lang="pt-BR" sz="2000" dirty="0"/>
              <a:t>das áreas em que há maior necessidade de controles preventivos.  Essa informação também mostra para o auditor interno as </a:t>
            </a:r>
            <a:r>
              <a:rPr lang="pt-BR" sz="2000" b="1" u="sng" dirty="0"/>
              <a:t>áreas mais suscetíveis a erros</a:t>
            </a:r>
            <a:r>
              <a:rPr lang="pt-BR" sz="2000" dirty="0"/>
              <a:t>, o que deve tornar mais preciso o foco do controle.</a:t>
            </a:r>
          </a:p>
        </p:txBody>
      </p:sp>
    </p:spTree>
    <p:extLst>
      <p:ext uri="{BB962C8B-B14F-4D97-AF65-F5344CB8AC3E}">
        <p14:creationId xmlns:p14="http://schemas.microsoft.com/office/powerpoint/2010/main" val="2699507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222289" y="136378"/>
            <a:ext cx="8426700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  <a:sym typeface="Pacifico"/>
              </a:rPr>
              <a:t>Auditoria Roteiro Prático</a:t>
            </a:r>
            <a:endParaRPr lang="pt-BR" sz="4000" dirty="0"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20D4F94-D5D6-413E-8395-2344DC4B4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2" y="1311113"/>
            <a:ext cx="6202465" cy="313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7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190527" y="1673816"/>
            <a:ext cx="3885049" cy="3373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/>
            <a:r>
              <a:rPr lang="pt-BR" sz="26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Podemos destacar </a:t>
            </a:r>
            <a:r>
              <a:rPr lang="pt-BR" sz="26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três instâncias</a:t>
            </a:r>
            <a:r>
              <a:rPr lang="pt-BR" sz="26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de Controle Interno</a:t>
            </a:r>
          </a:p>
          <a:p>
            <a:pPr marL="0" indent="0"/>
            <a:endParaRPr lang="pt-BR" sz="260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marL="0" indent="0"/>
            <a:r>
              <a:rPr lang="pt-BR" sz="26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Todos tem responsabilidades dentro do sistema</a:t>
            </a:r>
          </a:p>
        </p:txBody>
      </p:sp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311700" y="96441"/>
            <a:ext cx="8832300" cy="11899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</a:rPr>
              <a:t>Peculiaridades do cargo</a:t>
            </a:r>
            <a:br>
              <a:rPr lang="pt-BR" sz="4000" dirty="0">
                <a:latin typeface="Script MT Bold" panose="03040602040607080904" pitchFamily="66" charset="0"/>
              </a:rPr>
            </a:b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Script MT Bold" panose="03040602040607080904" pitchFamily="66" charset="0"/>
              </a:rPr>
              <a:t>Responsabilidades no sistema de Controle Interno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B52104-14ED-417A-A813-E1091ECE5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050" y="1196798"/>
            <a:ext cx="4742211" cy="337324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5121ED5-8B4E-4F5E-8549-BCE7146A386B}"/>
              </a:ext>
            </a:extLst>
          </p:cNvPr>
          <p:cNvSpPr txBox="1"/>
          <p:nvPr/>
        </p:nvSpPr>
        <p:spPr>
          <a:xfrm>
            <a:off x="4868596" y="1783063"/>
            <a:ext cx="34871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Bahnschrift Condensed" panose="020B0502040204020203" pitchFamily="34" charset="0"/>
              </a:rPr>
              <a:t>AUTORIDADE MÁXIMA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E3F40EE-269B-442E-BA56-C57DD6984F8D}"/>
              </a:ext>
            </a:extLst>
          </p:cNvPr>
          <p:cNvSpPr txBox="1"/>
          <p:nvPr/>
        </p:nvSpPr>
        <p:spPr>
          <a:xfrm>
            <a:off x="4572000" y="3398182"/>
            <a:ext cx="172429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Bahnschrift Condensed" panose="020B0502040204020203" pitchFamily="34" charset="0"/>
              </a:rPr>
              <a:t>U . C.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2E6B824-9F1B-4F2D-91CF-F8E0E6C049A6}"/>
              </a:ext>
            </a:extLst>
          </p:cNvPr>
          <p:cNvSpPr txBox="1"/>
          <p:nvPr/>
        </p:nvSpPr>
        <p:spPr>
          <a:xfrm>
            <a:off x="6850786" y="3360437"/>
            <a:ext cx="18400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Bahnschrift Condensed" panose="020B0502040204020203" pitchFamily="34" charset="0"/>
              </a:rPr>
              <a:t>CONTROLE DE GESTÃO</a:t>
            </a:r>
          </a:p>
        </p:txBody>
      </p:sp>
    </p:spTree>
    <p:extLst>
      <p:ext uri="{BB962C8B-B14F-4D97-AF65-F5344CB8AC3E}">
        <p14:creationId xmlns:p14="http://schemas.microsoft.com/office/powerpoint/2010/main" val="394291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4125" y="244820"/>
            <a:ext cx="7191541" cy="2939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39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            </a:t>
            </a:r>
            <a:endParaRPr sz="39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pt-BR" sz="6500" dirty="0">
                <a:solidFill>
                  <a:srgbClr val="FF6C00"/>
                </a:solidFill>
                <a:ea typeface="Pacifico"/>
                <a:sym typeface="Pacifico"/>
              </a:rPr>
              <a:t>O Controle Interno</a:t>
            </a:r>
          </a:p>
          <a:p>
            <a:pPr algn="ctr"/>
            <a:r>
              <a:rPr lang="pt-BR" sz="7500" dirty="0">
                <a:solidFill>
                  <a:srgbClr val="FF6C00"/>
                </a:solidFill>
                <a:latin typeface="Pacifico"/>
                <a:ea typeface="Pacifico"/>
                <a:cs typeface="Pacifico"/>
                <a:sym typeface="Pacifico"/>
              </a:rPr>
              <a:t>Municipal </a:t>
            </a:r>
            <a:endParaRPr lang="pt-BR" sz="7500" dirty="0">
              <a:solidFill>
                <a:srgbClr val="FF6C00"/>
              </a:solidFill>
              <a:latin typeface="Pacifico"/>
              <a:ea typeface="Pacifico"/>
              <a:cs typeface="Pacific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1475" y="4367500"/>
            <a:ext cx="1356677" cy="41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311700" y="1286358"/>
            <a:ext cx="8520600" cy="3998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indent="-457200" algn="l">
              <a:buFontTx/>
              <a:buChar char="-"/>
            </a:pPr>
            <a:r>
              <a:rPr lang="pt-BR" sz="34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Gestor – Autoridade máxima da administração</a:t>
            </a:r>
          </a:p>
          <a:p>
            <a:pPr marL="0" indent="0" algn="l"/>
            <a:endParaRPr lang="pt-BR" sz="260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marL="0" indent="0" algn="just"/>
            <a:r>
              <a:rPr lang="pt-BR" sz="2700" dirty="0">
                <a:solidFill>
                  <a:schemeClr val="tx1"/>
                </a:solidFill>
              </a:rPr>
              <a:t>• criar e regulamentar o funcionamento do Sistema de Controle Interno da entidade;</a:t>
            </a:r>
          </a:p>
          <a:p>
            <a:pPr marL="0" indent="0" algn="just"/>
            <a:r>
              <a:rPr lang="pt-BR" sz="2700" dirty="0">
                <a:solidFill>
                  <a:schemeClr val="tx1"/>
                </a:solidFill>
              </a:rPr>
              <a:t>• conduzir e supervisionar o processo de normatização das rotinas e dos procedimentos de controle dos processos de trabalho da organização;</a:t>
            </a:r>
          </a:p>
          <a:p>
            <a:pPr marL="0" indent="0" algn="just"/>
            <a:r>
              <a:rPr lang="pt-BR" sz="2700" dirty="0">
                <a:solidFill>
                  <a:schemeClr val="tx1"/>
                </a:solidFill>
              </a:rPr>
              <a:t>• garantir o cumprimento ao princípio da segregação de funções na estrutura organizacional e no fluxo dos processos de trabalho da entidade;</a:t>
            </a:r>
          </a:p>
          <a:p>
            <a:pPr marL="0" indent="0" algn="just"/>
            <a:r>
              <a:rPr lang="pt-BR" sz="2700" dirty="0">
                <a:solidFill>
                  <a:schemeClr val="tx1"/>
                </a:solidFill>
              </a:rPr>
              <a:t>• garantir estrutura de trabalho adequada e as prerrogativas e condições necessárias à atuação dos controladores internos;</a:t>
            </a:r>
          </a:p>
          <a:p>
            <a:pPr marL="0" indent="0" algn="just"/>
            <a:r>
              <a:rPr lang="pt-BR" sz="2700" dirty="0">
                <a:solidFill>
                  <a:schemeClr val="tx1"/>
                </a:solidFill>
              </a:rPr>
              <a:t>• garantir condições e promover o desenvolvimento profissional contínuo dos profissionais do controle interno;</a:t>
            </a:r>
          </a:p>
          <a:p>
            <a:pPr marL="0" indent="0" algn="just"/>
            <a:r>
              <a:rPr lang="pt-BR" sz="2700" dirty="0">
                <a:solidFill>
                  <a:schemeClr val="tx1"/>
                </a:solidFill>
              </a:rPr>
              <a:t>• implantar e supervisionar o funcionamento da política de gerenciamento de riscos da organização;</a:t>
            </a:r>
          </a:p>
          <a:p>
            <a:pPr marL="0" indent="0" algn="just"/>
            <a:r>
              <a:rPr lang="pt-BR" sz="2700" dirty="0">
                <a:solidFill>
                  <a:schemeClr val="tx1"/>
                </a:solidFill>
              </a:rPr>
              <a:t>• analisar e implementar as avaliações e recomendações propostas pela Unidade de Controle Interno com vistas a melhoria do Sistema de Controle Interno da entidade</a:t>
            </a:r>
            <a:r>
              <a:rPr lang="pt-BR" sz="2400" dirty="0">
                <a:solidFill>
                  <a:schemeClr val="tx1"/>
                </a:solidFill>
              </a:rPr>
              <a:t>.</a:t>
            </a:r>
            <a:endParaRPr lang="pt-BR" sz="260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311700" y="96441"/>
            <a:ext cx="8832300" cy="11899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</a:rPr>
              <a:t>Peculiaridades do cargo</a:t>
            </a:r>
            <a:br>
              <a:rPr lang="pt-BR" sz="4000" dirty="0">
                <a:latin typeface="Script MT Bold" panose="03040602040607080904" pitchFamily="66" charset="0"/>
              </a:rPr>
            </a:b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Script MT Bold" panose="03040602040607080904" pitchFamily="66" charset="0"/>
              </a:rPr>
              <a:t>Responsabilidades e funções</a:t>
            </a:r>
          </a:p>
        </p:txBody>
      </p:sp>
    </p:spTree>
    <p:extLst>
      <p:ext uri="{BB962C8B-B14F-4D97-AF65-F5344CB8AC3E}">
        <p14:creationId xmlns:p14="http://schemas.microsoft.com/office/powerpoint/2010/main" val="406488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311700" y="1286358"/>
            <a:ext cx="8520600" cy="3760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indent="-457200" algn="l">
              <a:buFontTx/>
              <a:buChar char="-"/>
            </a:pPr>
            <a:r>
              <a:rPr lang="pt-BR" sz="36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Unidades de Controle Interno</a:t>
            </a:r>
          </a:p>
          <a:p>
            <a:pPr indent="-457200" algn="l">
              <a:buFontTx/>
              <a:buChar char="-"/>
            </a:pPr>
            <a:endParaRPr lang="pt-BR" sz="3600" b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marL="0" indent="0" algn="just"/>
            <a:r>
              <a:rPr lang="pt-BR" sz="2900" dirty="0">
                <a:solidFill>
                  <a:schemeClr val="tx1"/>
                </a:solidFill>
              </a:rPr>
              <a:t>Comprovar a legalidade e avaliar os resultados quanto à economicidade, eficácia e eficiência, da gestão orçamentária, financeira, operacional e patrimonial das unidades que compõem a estrutura do órgão;</a:t>
            </a:r>
          </a:p>
          <a:p>
            <a:pPr marL="0" indent="0" algn="just"/>
            <a:r>
              <a:rPr lang="pt-BR" sz="2900" dirty="0">
                <a:solidFill>
                  <a:schemeClr val="tx1"/>
                </a:solidFill>
              </a:rPr>
              <a:t>• avaliar o cumprimento e a execução das metas previstas no PPA, na LDO e na LOA, • apoiar o Controle Externo;</a:t>
            </a:r>
          </a:p>
          <a:p>
            <a:pPr marL="0" indent="0" algn="just"/>
            <a:r>
              <a:rPr lang="pt-BR" sz="2900" dirty="0">
                <a:solidFill>
                  <a:schemeClr val="tx1"/>
                </a:solidFill>
              </a:rPr>
              <a:t>• representar ao Tribunal de Contas sobre irregularidades e ilegalidades;</a:t>
            </a:r>
          </a:p>
          <a:p>
            <a:pPr marL="0" indent="0" algn="just"/>
            <a:r>
              <a:rPr lang="pt-BR" sz="2900" dirty="0">
                <a:solidFill>
                  <a:schemeClr val="tx1"/>
                </a:solidFill>
              </a:rPr>
              <a:t>• acompanhar o funcionamento das atividades do Sistema de Controle Interno;</a:t>
            </a:r>
          </a:p>
          <a:p>
            <a:pPr marL="0" indent="0" algn="just"/>
            <a:r>
              <a:rPr lang="pt-BR" sz="2900" dirty="0">
                <a:solidFill>
                  <a:schemeClr val="tx1"/>
                </a:solidFill>
              </a:rPr>
              <a:t>• assessorar a Administração e realizar auditorias internas quando necessário</a:t>
            </a:r>
          </a:p>
          <a:p>
            <a:pPr marL="0" indent="0" algn="just"/>
            <a:r>
              <a:rPr lang="pt-BR" sz="2900" dirty="0">
                <a:solidFill>
                  <a:schemeClr val="tx1"/>
                </a:solidFill>
              </a:rPr>
              <a:t>• avaliar as providências adotadas pelo gestor diante de danos causados ao erário, datas de instauração e de comunicação ao Tribunal de Contas;</a:t>
            </a:r>
          </a:p>
          <a:p>
            <a:pPr marL="0" indent="0" algn="l"/>
            <a:endParaRPr lang="pt-BR" sz="260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311700" y="96441"/>
            <a:ext cx="8832300" cy="11899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</a:rPr>
              <a:t>Peculiaridades do cargo</a:t>
            </a:r>
            <a:br>
              <a:rPr lang="pt-BR" sz="4000" dirty="0">
                <a:latin typeface="Script MT Bold" panose="03040602040607080904" pitchFamily="66" charset="0"/>
              </a:rPr>
            </a:b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Script MT Bold" panose="03040602040607080904" pitchFamily="66" charset="0"/>
              </a:rPr>
              <a:t>Responsabilidades e Funções</a:t>
            </a:r>
          </a:p>
        </p:txBody>
      </p:sp>
    </p:spTree>
    <p:extLst>
      <p:ext uri="{BB962C8B-B14F-4D97-AF65-F5344CB8AC3E}">
        <p14:creationId xmlns:p14="http://schemas.microsoft.com/office/powerpoint/2010/main" val="17134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247290" y="1382799"/>
            <a:ext cx="8649420" cy="3760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indent="-457200" algn="l">
              <a:buFontTx/>
              <a:buChar char="-"/>
            </a:pPr>
            <a:r>
              <a:rPr lang="pt-BR" sz="36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Unidades de Controle Interno</a:t>
            </a:r>
          </a:p>
          <a:p>
            <a:pPr indent="-457200" algn="l">
              <a:buFontTx/>
              <a:buChar char="-"/>
            </a:pPr>
            <a:endParaRPr lang="pt-BR" sz="3600" b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marL="0" indent="0" algn="just"/>
            <a:r>
              <a:rPr lang="pt-BR" sz="2900" dirty="0">
                <a:solidFill>
                  <a:schemeClr val="tx1"/>
                </a:solidFill>
              </a:rPr>
              <a:t>• avaliar a observância, pelas unidades componentes do Sistema, dos procedimentos, normas e regras estabelecidas pela legislação pertinente;</a:t>
            </a:r>
          </a:p>
          <a:p>
            <a:pPr marL="0" indent="0" algn="just"/>
            <a:r>
              <a:rPr lang="pt-BR" sz="2900" dirty="0">
                <a:solidFill>
                  <a:schemeClr val="tx1"/>
                </a:solidFill>
              </a:rPr>
              <a:t>• elaborar parecer conclusivo sobre as contas anuais e revisar e emitir parecer acerca de processos de Tomadas de Contas Especiais;</a:t>
            </a:r>
          </a:p>
          <a:p>
            <a:pPr marL="0" indent="0" algn="just"/>
            <a:r>
              <a:rPr lang="pt-BR" sz="2900" dirty="0">
                <a:solidFill>
                  <a:schemeClr val="tx1"/>
                </a:solidFill>
              </a:rPr>
              <a:t>• orientar a gestão para o aprimoramento do Sistema de Controle Interno, sobre a aplicação da legislação e na definição das rotinas internas e dos procedimentos de controle;</a:t>
            </a:r>
          </a:p>
          <a:p>
            <a:pPr marL="0" indent="0" algn="just"/>
            <a:r>
              <a:rPr lang="pt-BR" sz="2900" dirty="0">
                <a:solidFill>
                  <a:schemeClr val="tx1"/>
                </a:solidFill>
              </a:rPr>
              <a:t>• monitorar o cumprimento das recomendações e determinações dos órgãos de controle externo e interno zelando pela qualidade e pela independência do Sistema de Controle Interno</a:t>
            </a:r>
            <a:endParaRPr lang="pt-BR" sz="290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marL="0" indent="0" algn="l"/>
            <a:endParaRPr lang="pt-BR" sz="260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311700" y="96441"/>
            <a:ext cx="8832300" cy="11899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</a:rPr>
              <a:t>Peculiaridades do cargo</a:t>
            </a:r>
            <a:br>
              <a:rPr lang="pt-BR" sz="4000" dirty="0">
                <a:latin typeface="Script MT Bold" panose="03040602040607080904" pitchFamily="66" charset="0"/>
              </a:rPr>
            </a:b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Script MT Bold" panose="03040602040607080904" pitchFamily="66" charset="0"/>
              </a:rPr>
              <a:t>Responsabilidades e Funções</a:t>
            </a:r>
          </a:p>
        </p:txBody>
      </p:sp>
    </p:spTree>
    <p:extLst>
      <p:ext uri="{BB962C8B-B14F-4D97-AF65-F5344CB8AC3E}">
        <p14:creationId xmlns:p14="http://schemas.microsoft.com/office/powerpoint/2010/main" val="82063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311700" y="1286359"/>
            <a:ext cx="8520600" cy="37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indent="-457200" algn="l">
              <a:buFontTx/>
              <a:buChar char="-"/>
            </a:pPr>
            <a:r>
              <a:rPr lang="pt-BR" sz="35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Unidades executoras, ou de gestão</a:t>
            </a:r>
          </a:p>
          <a:p>
            <a:pPr indent="-457200" algn="l">
              <a:buFontTx/>
              <a:buChar char="-"/>
            </a:pPr>
            <a:endParaRPr lang="pt-BR" sz="260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marL="0" indent="0" algn="just"/>
            <a:r>
              <a:rPr lang="pt-BR" sz="2400" dirty="0">
                <a:solidFill>
                  <a:schemeClr val="tx1"/>
                </a:solidFill>
              </a:rPr>
              <a:t>Prestar apoio na identificação dos “pontos de controle ao qual sua unidade está diretamente envolvida, assim como no estabelecimento dos respectivos procedimentos de controle;</a:t>
            </a:r>
          </a:p>
          <a:p>
            <a:pPr marL="0" indent="0" algn="just"/>
            <a:r>
              <a:rPr lang="pt-BR" sz="2400" dirty="0">
                <a:solidFill>
                  <a:schemeClr val="tx1"/>
                </a:solidFill>
              </a:rPr>
              <a:t>• coordenar o processo de elaboração, implementação ou atualização do Manual de Rotinas Internas e Procedimentos de Controle, ao qual a unidade em que está vinculada atua como órgão central do sistema administrativo;</a:t>
            </a:r>
          </a:p>
          <a:p>
            <a:pPr marL="0" indent="0" algn="just"/>
            <a:r>
              <a:rPr lang="pt-BR" sz="2400" dirty="0">
                <a:solidFill>
                  <a:schemeClr val="tx1"/>
                </a:solidFill>
              </a:rPr>
              <a:t>• cumprir e exercer o acompanhamento sobre a efetiva observância do Manual de Rotinas Internas e</a:t>
            </a:r>
            <a:endParaRPr lang="pt-BR" sz="260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311700" y="96441"/>
            <a:ext cx="8832300" cy="11899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</a:rPr>
              <a:t>Peculiaridades do cargo</a:t>
            </a:r>
            <a:br>
              <a:rPr lang="pt-BR" sz="4000" dirty="0">
                <a:latin typeface="Script MT Bold" panose="03040602040607080904" pitchFamily="66" charset="0"/>
              </a:rPr>
            </a:b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Script MT Bold" panose="03040602040607080904" pitchFamily="66" charset="0"/>
              </a:rPr>
              <a:t>Responsabilidades e funções</a:t>
            </a:r>
          </a:p>
        </p:txBody>
      </p:sp>
    </p:spTree>
    <p:extLst>
      <p:ext uri="{BB962C8B-B14F-4D97-AF65-F5344CB8AC3E}">
        <p14:creationId xmlns:p14="http://schemas.microsoft.com/office/powerpoint/2010/main" val="25009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311700" y="1286359"/>
            <a:ext cx="8520600" cy="37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indent="-457200" algn="l">
              <a:buFontTx/>
              <a:buChar char="-"/>
            </a:pPr>
            <a:r>
              <a:rPr lang="pt-BR" sz="35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Unidades executoras, ou de gestão</a:t>
            </a:r>
          </a:p>
          <a:p>
            <a:pPr indent="-457200" algn="l">
              <a:buFontTx/>
              <a:buChar char="-"/>
            </a:pPr>
            <a:endParaRPr lang="pt-BR" sz="260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marL="0" indent="0" algn="just"/>
            <a:r>
              <a:rPr lang="pt-BR" sz="2400" dirty="0">
                <a:solidFill>
                  <a:schemeClr val="tx1"/>
                </a:solidFill>
              </a:rPr>
              <a:t>• encaminhar à Unidade de Controle Interno, na forma documental, as situações de irregularidades ou ilegalidades que vierem a seu conhecimento mediante denúncias ou outros meios, juntamente com evidências das apurações;</a:t>
            </a:r>
          </a:p>
          <a:p>
            <a:pPr marL="0" indent="0" algn="just"/>
            <a:r>
              <a:rPr lang="pt-BR" sz="2400" dirty="0">
                <a:solidFill>
                  <a:schemeClr val="tx1"/>
                </a:solidFill>
              </a:rPr>
              <a:t>• adotar providências para as questões relacionadas ao respectivo Tribunal de Contas afetas à sua unidade bem como atender às solicitações da Unidade de Controle Interno quanto às informações, providências e recomendações;</a:t>
            </a:r>
          </a:p>
          <a:p>
            <a:pPr marL="0" indent="0" algn="just"/>
            <a:r>
              <a:rPr lang="pt-BR" sz="2400" dirty="0">
                <a:solidFill>
                  <a:schemeClr val="tx1"/>
                </a:solidFill>
              </a:rPr>
              <a:t>• comunicar à chefia superior, com cópia para a Unidade de Controle Interno, as situações de ausência de providências para a apuração e/ou regularização de desconformidades;</a:t>
            </a:r>
          </a:p>
          <a:p>
            <a:pPr marL="0" indent="0" algn="just"/>
            <a:r>
              <a:rPr lang="pt-BR" sz="2400" dirty="0">
                <a:solidFill>
                  <a:schemeClr val="tx1"/>
                </a:solidFill>
              </a:rPr>
              <a:t>• promover o mapeamento e o gerenciamento de riscos relacionados aos objetivos operacionais dos processos de trabalho de responsabilidade da respectiva unidade.</a:t>
            </a:r>
            <a:endParaRPr lang="pt-BR" sz="260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311700" y="96441"/>
            <a:ext cx="8832300" cy="11899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</a:rPr>
              <a:t>Peculiaridades do cargo</a:t>
            </a:r>
            <a:br>
              <a:rPr lang="pt-BR" sz="4000" dirty="0">
                <a:latin typeface="Script MT Bold" panose="03040602040607080904" pitchFamily="66" charset="0"/>
              </a:rPr>
            </a:b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Script MT Bold" panose="03040602040607080904" pitchFamily="66" charset="0"/>
              </a:rPr>
              <a:t>Responsabilidades e funções</a:t>
            </a:r>
          </a:p>
        </p:txBody>
      </p:sp>
    </p:spTree>
    <p:extLst>
      <p:ext uri="{BB962C8B-B14F-4D97-AF65-F5344CB8AC3E}">
        <p14:creationId xmlns:p14="http://schemas.microsoft.com/office/powerpoint/2010/main" val="42151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311700" y="888982"/>
            <a:ext cx="8520600" cy="4451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pt-BR" sz="2000" dirty="0">
                <a:solidFill>
                  <a:schemeClr val="tx1"/>
                </a:solidFill>
              </a:rPr>
              <a:t>De acordo com a ATRICON, (2014), são os seguintes:</a:t>
            </a:r>
          </a:p>
          <a:p>
            <a:pPr marL="0" indent="0" algn="l"/>
            <a:r>
              <a:rPr lang="pt-BR" sz="2000" dirty="0">
                <a:solidFill>
                  <a:schemeClr val="tx1"/>
                </a:solidFill>
              </a:rPr>
              <a:t>• </a:t>
            </a:r>
            <a:r>
              <a:rPr lang="pt-BR" sz="2000" b="1" dirty="0">
                <a:solidFill>
                  <a:schemeClr val="tx1"/>
                </a:solidFill>
              </a:rPr>
              <a:t>segregação das funções: </a:t>
            </a:r>
            <a:r>
              <a:rPr lang="pt-BR" sz="2000" dirty="0">
                <a:solidFill>
                  <a:schemeClr val="tx1"/>
                </a:solidFill>
              </a:rPr>
              <a:t>a estrutura das unidades/entidade deve prever a separação entre as funções de autorização/aprovação de operações, execução, controle e contabilização, de tal forma que nenhuma pessoa concentre competências e atribuições.</a:t>
            </a:r>
          </a:p>
          <a:p>
            <a:pPr marL="0" indent="0" algn="l"/>
            <a:r>
              <a:rPr lang="pt-BR" sz="2000" dirty="0">
                <a:solidFill>
                  <a:schemeClr val="tx1"/>
                </a:solidFill>
              </a:rPr>
              <a:t>• </a:t>
            </a:r>
            <a:r>
              <a:rPr lang="pt-BR" sz="2000" b="1" dirty="0">
                <a:solidFill>
                  <a:schemeClr val="tx1"/>
                </a:solidFill>
              </a:rPr>
              <a:t>Relação custo/benefício</a:t>
            </a:r>
            <a:r>
              <a:rPr lang="pt-BR" sz="2000" dirty="0">
                <a:solidFill>
                  <a:schemeClr val="tx1"/>
                </a:solidFill>
              </a:rPr>
              <a:t>: O custo do controle não deve exceder os benefícios que ele pode oferecer. (catraca)</a:t>
            </a:r>
          </a:p>
          <a:p>
            <a:pPr marL="0" indent="0" algn="l"/>
            <a:r>
              <a:rPr lang="pt-BR" sz="2000" dirty="0">
                <a:solidFill>
                  <a:schemeClr val="tx1"/>
                </a:solidFill>
              </a:rPr>
              <a:t>• </a:t>
            </a:r>
            <a:r>
              <a:rPr lang="pt-BR" sz="2000" b="1" dirty="0">
                <a:solidFill>
                  <a:schemeClr val="tx1"/>
                </a:solidFill>
              </a:rPr>
              <a:t>Qualificação adequada</a:t>
            </a:r>
            <a:r>
              <a:rPr lang="pt-BR" sz="2000" dirty="0">
                <a:solidFill>
                  <a:schemeClr val="tx1"/>
                </a:solidFill>
              </a:rPr>
              <a:t>, treinamento e rodízio de funcionários:</a:t>
            </a:r>
          </a:p>
          <a:p>
            <a:pPr marL="0" indent="0" algn="l"/>
            <a:r>
              <a:rPr lang="pt-BR" sz="2000" dirty="0">
                <a:solidFill>
                  <a:schemeClr val="tx1"/>
                </a:solidFill>
              </a:rPr>
              <a:t>• </a:t>
            </a:r>
            <a:r>
              <a:rPr lang="pt-BR" sz="2000" b="1" dirty="0">
                <a:solidFill>
                  <a:schemeClr val="tx1"/>
                </a:solidFill>
              </a:rPr>
              <a:t>aderência a diretrizes e normas</a:t>
            </a:r>
            <a:r>
              <a:rPr lang="pt-BR" sz="2000" dirty="0">
                <a:solidFill>
                  <a:schemeClr val="tx1"/>
                </a:solidFill>
              </a:rPr>
              <a:t>: o controle interno administrativo deve assegurar observância às diretrizes, planos, normas, leis, regulamentos e procedimentos administrativos, e que os atos e fatos de gestão sejam efetuados mediante atos legítimos, relacionados com a finalidade da unidade/entidade.</a:t>
            </a:r>
          </a:p>
        </p:txBody>
      </p:sp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311700" y="96441"/>
            <a:ext cx="8832300" cy="7869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2800" dirty="0">
                <a:highlight>
                  <a:srgbClr val="FFFF00"/>
                </a:highlight>
                <a:latin typeface="Berlin Sans FB Demi" panose="020E0802020502020306" pitchFamily="34" charset="0"/>
              </a:rPr>
              <a:t>Princípios Gerais do controle interno</a:t>
            </a:r>
            <a:endParaRPr lang="pt-BR" sz="2800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2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75F6A-8A40-4480-BFA1-936282C6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98" y="1193292"/>
            <a:ext cx="8520600" cy="3950208"/>
          </a:xfrm>
        </p:spPr>
        <p:txBody>
          <a:bodyPr>
            <a:normAutofit/>
          </a:bodyPr>
          <a:lstStyle/>
          <a:p>
            <a:pPr lvl="0" algn="l"/>
            <a:r>
              <a:rPr lang="pt-BR" sz="2000" dirty="0">
                <a:solidFill>
                  <a:srgbClr val="000000"/>
                </a:solidFill>
              </a:rPr>
              <a:t>• </a:t>
            </a:r>
            <a:r>
              <a:rPr lang="pt-BR" sz="2000" b="1" dirty="0">
                <a:solidFill>
                  <a:srgbClr val="000000"/>
                </a:solidFill>
              </a:rPr>
              <a:t>Definição de responsabilidades</a:t>
            </a:r>
            <a:r>
              <a:rPr lang="pt-BR" sz="2000" dirty="0">
                <a:solidFill>
                  <a:srgbClr val="000000"/>
                </a:solidFill>
              </a:rPr>
              <a:t>: existência de normas que definam a autoridade e, consequentemente, a responsabilidade e competência de todos os agentes no Sistema de Controle Interno, deve ser observado:</a:t>
            </a:r>
            <a:br>
              <a:rPr lang="pt-BR" sz="2000" dirty="0">
                <a:solidFill>
                  <a:srgbClr val="000000"/>
                </a:solidFill>
              </a:rPr>
            </a:br>
            <a:r>
              <a:rPr lang="pt-BR" sz="2000" dirty="0">
                <a:solidFill>
                  <a:srgbClr val="000000"/>
                </a:solidFill>
              </a:rPr>
              <a:t>a) existência de regimento/estatuto e organograma adequados, onde a definição de autoridade e consequentes responsabilidades sejam claras e satisfaçam plenamente as necessidades da organização;</a:t>
            </a:r>
            <a:br>
              <a:rPr lang="pt-BR" sz="2000" dirty="0">
                <a:solidFill>
                  <a:srgbClr val="000000"/>
                </a:solidFill>
              </a:rPr>
            </a:br>
            <a:r>
              <a:rPr lang="pt-BR" sz="2000" dirty="0">
                <a:solidFill>
                  <a:srgbClr val="000000"/>
                </a:solidFill>
              </a:rPr>
              <a:t>e b) manuais de rotinas/procedimentos, claramente determinados, que considerem as funções de todos os setores do órgão/ entidade.</a:t>
            </a:r>
            <a:br>
              <a:rPr lang="pt-BR" sz="2000" dirty="0">
                <a:solidFill>
                  <a:srgbClr val="000000"/>
                </a:solidFill>
              </a:rPr>
            </a:br>
            <a:endParaRPr lang="pt-BR" dirty="0"/>
          </a:p>
        </p:txBody>
      </p:sp>
      <p:sp>
        <p:nvSpPr>
          <p:cNvPr id="3" name="Google Shape;88;p18">
            <a:extLst>
              <a:ext uri="{FF2B5EF4-FFF2-40B4-BE49-F238E27FC236}">
                <a16:creationId xmlns:a16="http://schemas.microsoft.com/office/drawing/2014/main" id="{7C9EB746-5952-460E-9CE4-D30AD5AF2F3D}"/>
              </a:ext>
            </a:extLst>
          </p:cNvPr>
          <p:cNvSpPr txBox="1">
            <a:spLocks/>
          </p:cNvSpPr>
          <p:nvPr/>
        </p:nvSpPr>
        <p:spPr>
          <a:xfrm>
            <a:off x="311700" y="530351"/>
            <a:ext cx="8228796" cy="35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800" dirty="0">
                <a:highlight>
                  <a:srgbClr val="FFFF00"/>
                </a:highlight>
                <a:latin typeface="Berlin Sans FB Demi" panose="020E0802020502020306" pitchFamily="34" charset="0"/>
              </a:rPr>
              <a:t>Princípios Gerais do controle interno</a:t>
            </a:r>
            <a:endParaRPr lang="pt-BR" sz="2800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6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75F6A-8A40-4480-BFA1-936282C6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98" y="1193292"/>
            <a:ext cx="8520600" cy="3950208"/>
          </a:xfrm>
        </p:spPr>
        <p:txBody>
          <a:bodyPr>
            <a:normAutofit/>
          </a:bodyPr>
          <a:lstStyle/>
          <a:p>
            <a:pPr lvl="0" algn="l"/>
            <a:r>
              <a:rPr lang="pt-BR" sz="2000" b="1" dirty="0">
                <a:solidFill>
                  <a:srgbClr val="000000"/>
                </a:solidFill>
              </a:rPr>
              <a:t>• Delegações de poderes</a:t>
            </a:r>
            <a:r>
              <a:rPr lang="pt-BR" sz="2000" dirty="0">
                <a:solidFill>
                  <a:srgbClr val="000000"/>
                </a:solidFill>
              </a:rPr>
              <a:t>: a delegação de competência, como instrumento de descentralização administrativa, com vistas a assegurar maior rapidez e objetividade às decisões</a:t>
            </a:r>
            <a:br>
              <a:rPr lang="pt-BR" sz="2000" dirty="0">
                <a:solidFill>
                  <a:srgbClr val="000000"/>
                </a:solidFill>
              </a:rPr>
            </a:br>
            <a:br>
              <a:rPr lang="pt-BR" sz="2000" dirty="0">
                <a:solidFill>
                  <a:srgbClr val="000000"/>
                </a:solidFill>
              </a:rPr>
            </a:br>
            <a:r>
              <a:rPr lang="pt-BR" sz="2000" dirty="0">
                <a:solidFill>
                  <a:srgbClr val="000000"/>
                </a:solidFill>
              </a:rPr>
              <a:t>• </a:t>
            </a:r>
            <a:r>
              <a:rPr lang="pt-BR" sz="2000" b="1" dirty="0">
                <a:solidFill>
                  <a:srgbClr val="000000"/>
                </a:solidFill>
              </a:rPr>
              <a:t>Instruções devidamente formalizadas</a:t>
            </a:r>
            <a:r>
              <a:rPr lang="pt-BR" sz="2000" dirty="0">
                <a:solidFill>
                  <a:srgbClr val="000000"/>
                </a:solidFill>
              </a:rPr>
              <a:t>: os procedimentos e instruções disciplinados e formalizados por instrumentos eficazes, claros e objetivos, emitidos pela autoridade competente</a:t>
            </a:r>
            <a:r>
              <a:rPr lang="pt-BR" sz="2000" dirty="0">
                <a:solidFill>
                  <a:srgbClr val="595959"/>
                </a:solidFill>
              </a:rPr>
              <a:t>; </a:t>
            </a:r>
            <a:br>
              <a:rPr lang="pt-BR" sz="1400" dirty="0">
                <a:solidFill>
                  <a:srgbClr val="000000"/>
                </a:solidFill>
                <a:latin typeface="Bahnschrift Light SemiCondensed" panose="020B0502040204020203" pitchFamily="34" charset="0"/>
              </a:rPr>
            </a:br>
            <a:endParaRPr lang="pt-BR" dirty="0"/>
          </a:p>
        </p:txBody>
      </p:sp>
      <p:sp>
        <p:nvSpPr>
          <p:cNvPr id="3" name="Google Shape;88;p18">
            <a:extLst>
              <a:ext uri="{FF2B5EF4-FFF2-40B4-BE49-F238E27FC236}">
                <a16:creationId xmlns:a16="http://schemas.microsoft.com/office/drawing/2014/main" id="{7C9EB746-5952-460E-9CE4-D30AD5AF2F3D}"/>
              </a:ext>
            </a:extLst>
          </p:cNvPr>
          <p:cNvSpPr txBox="1">
            <a:spLocks/>
          </p:cNvSpPr>
          <p:nvPr/>
        </p:nvSpPr>
        <p:spPr>
          <a:xfrm>
            <a:off x="311700" y="530351"/>
            <a:ext cx="8228796" cy="35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800" dirty="0">
                <a:highlight>
                  <a:srgbClr val="FFFF00"/>
                </a:highlight>
                <a:latin typeface="Berlin Sans FB Demi" panose="020E0802020502020306" pitchFamily="34" charset="0"/>
              </a:rPr>
              <a:t>Princípios Gerais do controle interno</a:t>
            </a:r>
            <a:endParaRPr lang="pt-BR" sz="2800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0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311700" y="883403"/>
            <a:ext cx="8520600" cy="42600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fontAlgn="ctr"/>
            <a:r>
              <a:rPr lang="pt-BR" dirty="0">
                <a:solidFill>
                  <a:schemeClr val="tx1"/>
                </a:solidFill>
              </a:rPr>
              <a:t>.</a:t>
            </a:r>
          </a:p>
          <a:p>
            <a:pPr fontAlgn="ctr"/>
            <a:r>
              <a:rPr lang="pt-BR" dirty="0">
                <a:solidFill>
                  <a:schemeClr val="tx1"/>
                </a:solidFill>
              </a:rPr>
              <a:t> </a:t>
            </a:r>
            <a:r>
              <a:rPr lang="pt-BR" b="1" dirty="0">
                <a:solidFill>
                  <a:schemeClr val="tx1"/>
                </a:solidFill>
              </a:rPr>
              <a:t>São atividades que visam garantir que os objetivos de uma entidade sejam alcançados. Estes procedimentos podem ser de natureza preventiva, concomitante ou corretiva</a:t>
            </a:r>
          </a:p>
          <a:p>
            <a:pPr fontAlgn="ctr"/>
            <a:endParaRPr lang="pt-BR" dirty="0">
              <a:solidFill>
                <a:schemeClr val="tx1"/>
              </a:solidFill>
            </a:endParaRPr>
          </a:p>
          <a:p>
            <a:pPr fontAlgn="ctr"/>
            <a:endParaRPr lang="pt-BR" dirty="0">
              <a:solidFill>
                <a:schemeClr val="tx1"/>
              </a:solidFill>
            </a:endParaRPr>
          </a:p>
          <a:p>
            <a:pPr fontAlgn="ctr"/>
            <a:r>
              <a:rPr lang="pt-BR" dirty="0">
                <a:solidFill>
                  <a:schemeClr val="tx1"/>
                </a:solidFill>
              </a:rPr>
              <a:t>Alguns exemplos de procedimentos técnicos de controle interno são:</a:t>
            </a:r>
          </a:p>
          <a:p>
            <a:pPr marL="571500" indent="-457200" algn="just" fontAlgn="ctr">
              <a:buFontTx/>
              <a:buChar char="-"/>
            </a:pPr>
            <a:r>
              <a:rPr lang="pt-BR" dirty="0">
                <a:solidFill>
                  <a:schemeClr val="tx1"/>
                </a:solidFill>
              </a:rPr>
              <a:t>Avaliar o desempenho das atividades da entidade</a:t>
            </a:r>
          </a:p>
          <a:p>
            <a:pPr marL="571500" indent="-457200" algn="just" fontAlgn="ctr">
              <a:buFontTx/>
              <a:buChar char="-"/>
            </a:pPr>
            <a:r>
              <a:rPr lang="pt-BR" dirty="0">
                <a:solidFill>
                  <a:schemeClr val="tx1"/>
                </a:solidFill>
              </a:rPr>
              <a:t>Verificar a exatidão dos dados contábeis</a:t>
            </a:r>
          </a:p>
          <a:p>
            <a:pPr marL="571500" indent="-457200" algn="just" fontAlgn="ctr">
              <a:buFontTx/>
              <a:buChar char="-"/>
            </a:pPr>
            <a:r>
              <a:rPr lang="pt-BR" dirty="0">
                <a:solidFill>
                  <a:schemeClr val="tx1"/>
                </a:solidFill>
              </a:rPr>
              <a:t>Analisar a eficiência e eficácia dos resultados econômico-financeiros</a:t>
            </a:r>
          </a:p>
          <a:p>
            <a:pPr marL="571500" indent="-457200" algn="just" fontAlgn="ctr">
              <a:buFontTx/>
              <a:buChar char="-"/>
            </a:pPr>
            <a:r>
              <a:rPr lang="pt-BR" dirty="0">
                <a:solidFill>
                  <a:schemeClr val="tx1"/>
                </a:solidFill>
              </a:rPr>
              <a:t>Identificar irregularidades e adotar medidas para saná-las</a:t>
            </a:r>
          </a:p>
          <a:p>
            <a:pPr marL="0" indent="0" algn="l"/>
            <a:endParaRPr lang="pt-BR" sz="260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311700" y="96441"/>
            <a:ext cx="8832300" cy="7869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2800" dirty="0">
                <a:highlight>
                  <a:srgbClr val="FFFF00"/>
                </a:highlight>
                <a:latin typeface="Berlin Sans FB Demi" panose="020E0802020502020306" pitchFamily="34" charset="0"/>
              </a:rPr>
              <a:t>Procedimentos técnicos</a:t>
            </a:r>
            <a:endParaRPr lang="pt-BR" sz="2800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9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311700" y="883404"/>
            <a:ext cx="8520600" cy="3975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fontAlgn="ctr"/>
            <a:r>
              <a:rPr lang="pt-BR" sz="2400" b="1" dirty="0">
                <a:solidFill>
                  <a:schemeClr val="tx1"/>
                </a:solidFill>
              </a:rPr>
              <a:t>São atividades que visam garantir que os objetivos de uma entidade sejam alcançados. Estes procedimentos podem ser de natureza preventiva, concomitante ou corretiva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  <a:p>
            <a:pPr fontAlgn="ctr"/>
            <a:r>
              <a:rPr lang="pt-BR" dirty="0">
                <a:solidFill>
                  <a:schemeClr val="tx1"/>
                </a:solidFill>
              </a:rPr>
              <a:t> </a:t>
            </a:r>
          </a:p>
          <a:p>
            <a:pPr fontAlgn="ctr"/>
            <a:endParaRPr lang="pt-BR" dirty="0">
              <a:solidFill>
                <a:schemeClr val="tx1"/>
              </a:solidFill>
            </a:endParaRPr>
          </a:p>
          <a:p>
            <a:pPr marL="571500" indent="-457200" algn="just" fontAlgn="ctr">
              <a:buFontTx/>
              <a:buChar char="-"/>
            </a:pPr>
            <a:r>
              <a:rPr lang="pt-BR" dirty="0">
                <a:solidFill>
                  <a:schemeClr val="tx1"/>
                </a:solidFill>
              </a:rPr>
              <a:t>Comunicar ilegalidades e outras ocorrências</a:t>
            </a:r>
          </a:p>
          <a:p>
            <a:pPr marL="571500" indent="-457200" algn="just" fontAlgn="ctr">
              <a:buFontTx/>
              <a:buChar char="-"/>
            </a:pPr>
            <a:r>
              <a:rPr lang="pt-BR" dirty="0">
                <a:solidFill>
                  <a:schemeClr val="tx1"/>
                </a:solidFill>
              </a:rPr>
              <a:t>Criar e manter um controles estabelecendo rotinas</a:t>
            </a:r>
          </a:p>
          <a:p>
            <a:pPr marL="571500" indent="-457200" algn="just" fontAlgn="ctr">
              <a:buFontTx/>
              <a:buChar char="-"/>
            </a:pPr>
            <a:r>
              <a:rPr lang="pt-BR" dirty="0">
                <a:solidFill>
                  <a:schemeClr val="tx1"/>
                </a:solidFill>
              </a:rPr>
              <a:t>O controle interno é um processo contínuo que envolve a análise de riscos, a definição de procedimentos, a comunicação e o monitoramento</a:t>
            </a:r>
          </a:p>
          <a:p>
            <a:pPr marL="0" indent="0" algn="l"/>
            <a:endParaRPr lang="pt-BR" sz="260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311700" y="96441"/>
            <a:ext cx="8832300" cy="7869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2800" dirty="0">
                <a:highlight>
                  <a:srgbClr val="FFFF00"/>
                </a:highlight>
                <a:latin typeface="Berlin Sans FB Demi" panose="020E0802020502020306" pitchFamily="34" charset="0"/>
              </a:rPr>
              <a:t>Procedimentos técnicos</a:t>
            </a:r>
            <a:endParaRPr lang="pt-BR" sz="2800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6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6625"/>
            <a:ext cx="1086106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34471" y="46625"/>
            <a:ext cx="10083417" cy="4601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chemeClr val="dk1"/>
                </a:solidFill>
                <a:highlight>
                  <a:srgbClr val="FFFF00"/>
                </a:highlight>
                <a:latin typeface="Berlin Sans FB Demi" panose="020E0802020502020306" pitchFamily="34" charset="0"/>
              </a:rPr>
              <a:t>Formação Acadêmica e Profissional</a:t>
            </a:r>
            <a:endParaRPr sz="2500" dirty="0">
              <a:solidFill>
                <a:schemeClr val="dk1"/>
              </a:solidFill>
              <a:highlight>
                <a:srgbClr val="FFFF00"/>
              </a:highlight>
              <a:latin typeface="Berlin Sans FB Demi" panose="020E0802020502020306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285750" lvl="0" indent="-285750">
              <a:buFontTx/>
              <a:buChar char="-"/>
            </a:pP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Graduação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 em Administração pela Faculdade Educacional da Lapa (2012).</a:t>
            </a:r>
          </a:p>
          <a:p>
            <a:pPr marL="285750" lvl="0" indent="-285750">
              <a:buFontTx/>
              <a:buChar char="-"/>
            </a:pP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Pós graduação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em Gestão Publica Municipal pela Universidade Estadual de Ponta Grossa</a:t>
            </a:r>
          </a:p>
          <a:p>
            <a:pPr marL="285750" lvl="0" indent="-285750">
              <a:buFontTx/>
              <a:buChar char="-"/>
            </a:pP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Pós Graduada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em Gestão estratégica de Pessoas pela Faculdade Educacional da Lapa</a:t>
            </a:r>
          </a:p>
          <a:p>
            <a:pPr marL="285750" lvl="0" indent="-285750">
              <a:buFontTx/>
              <a:buChar char="-"/>
            </a:pP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Pós Graduação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em Ciências Políticas pela Faculdade Iguaçu</a:t>
            </a:r>
          </a:p>
          <a:p>
            <a:pPr marL="285750" lvl="0" indent="-285750">
              <a:buFontTx/>
              <a:buChar char="-"/>
            </a:pP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MBA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 em Licitações e Contratos pelo Tribunal de Contas do Estado do Paraná</a:t>
            </a:r>
          </a:p>
          <a:p>
            <a:pPr marL="285750" indent="-285750">
              <a:buFontTx/>
              <a:buChar char="-"/>
            </a:pP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Atua 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Controle Interno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na Câmara Municipal de Porto Amazonas desde 2010, </a:t>
            </a:r>
          </a:p>
          <a:p>
            <a:pPr marL="285750" indent="-285750">
              <a:buFontTx/>
              <a:buChar char="-"/>
            </a:pP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Funcionaria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 do Órgão desde 2001</a:t>
            </a:r>
          </a:p>
          <a:p>
            <a:pPr marL="285750" lvl="0" indent="-285750">
              <a:buFontTx/>
              <a:buChar char="-"/>
            </a:pP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Atua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 como assessora eleitoral e política no município de residência e região há mais de 20 anos</a:t>
            </a:r>
          </a:p>
          <a:p>
            <a:pPr marL="285750" lvl="0" indent="-285750">
              <a:buFontTx/>
              <a:buChar char="-"/>
            </a:pP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Experiência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 na área eleitoral com ênfase no processo eleitoral desde filiações, convenções, registro de candidaturas, e prestações de contas eleitorais de candidatos e partidos políticos em ambas as esferas, municipais e estaduais</a:t>
            </a:r>
          </a:p>
          <a:p>
            <a:pPr marL="285750" lvl="0" indent="-285750">
              <a:buFontTx/>
              <a:buChar char="-"/>
            </a:pP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Desenvolve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 ações sociais na área pastoral e catequética através de encontros de formações e outros.</a:t>
            </a:r>
          </a:p>
          <a:p>
            <a:pPr marL="285750" lvl="0" indent="-285750" algn="r">
              <a:buFontTx/>
              <a:buChar char="-"/>
            </a:pPr>
            <a:b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</a:br>
            <a:r>
              <a:rPr lang="pt-BR" dirty="0">
                <a:highlight>
                  <a:srgbClr val="FFFFFF"/>
                </a:highlight>
                <a:hlinkClick r:id="rId4"/>
              </a:rPr>
              <a:t>http://lattes.cnpq.br/1448579691517317</a:t>
            </a:r>
            <a:endParaRPr lang="pt-BR" dirty="0">
              <a:highlight>
                <a:srgbClr val="FFFFFF"/>
              </a:highlight>
            </a:endParaRPr>
          </a:p>
          <a:p>
            <a:pPr lvl="0" algn="ctr"/>
            <a:r>
              <a:rPr lang="pt-BR" sz="2000" b="1" dirty="0">
                <a:solidFill>
                  <a:schemeClr val="dk1"/>
                </a:solidFill>
                <a:highlight>
                  <a:srgbClr val="FFFFFF"/>
                </a:highlight>
              </a:rPr>
              <a:t>Professora Solange Aparecida de Oliveira Gonçalves </a:t>
            </a:r>
            <a:endParaRPr sz="2000" b="1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67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311700" y="883404"/>
            <a:ext cx="8520600" cy="3975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fontAlgn="ctr"/>
            <a:r>
              <a:rPr lang="pt-BR" b="1" dirty="0">
                <a:solidFill>
                  <a:schemeClr val="tx1"/>
                </a:solidFill>
              </a:rPr>
              <a:t>São atividades que visam garantir que os objetivos de uma entidade sejam alcançados. Estes procedimentos podem ser de natureza preventiva, concomitante ou corretiva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  <a:p>
            <a:pPr fontAlgn="ctr"/>
            <a:r>
              <a:rPr lang="pt-BR" dirty="0">
                <a:solidFill>
                  <a:schemeClr val="tx1"/>
                </a:solidFill>
              </a:rPr>
              <a:t> </a:t>
            </a:r>
          </a:p>
          <a:p>
            <a:pPr fontAlgn="ctr"/>
            <a:endParaRPr lang="pt-BR" dirty="0">
              <a:solidFill>
                <a:schemeClr val="tx1"/>
              </a:solidFill>
            </a:endParaRPr>
          </a:p>
          <a:p>
            <a:pPr marL="571500" indent="-457200" algn="just" fontAlgn="ctr">
              <a:buFontTx/>
              <a:buChar char="-"/>
            </a:pPr>
            <a:r>
              <a:rPr lang="pt-BR" dirty="0">
                <a:solidFill>
                  <a:schemeClr val="tx1"/>
                </a:solidFill>
              </a:rPr>
              <a:t>Comunicar ilegalidades e outras ocorrências</a:t>
            </a:r>
          </a:p>
          <a:p>
            <a:pPr marL="571500" indent="-457200" algn="just" fontAlgn="ctr">
              <a:buFontTx/>
              <a:buChar char="-"/>
            </a:pPr>
            <a:r>
              <a:rPr lang="pt-BR" dirty="0">
                <a:solidFill>
                  <a:schemeClr val="tx1"/>
                </a:solidFill>
              </a:rPr>
              <a:t>Criar e manter um controles estabelecendo rotinas</a:t>
            </a:r>
          </a:p>
          <a:p>
            <a:pPr marL="571500" indent="-457200" algn="just" fontAlgn="ctr">
              <a:buFontTx/>
              <a:buChar char="-"/>
            </a:pPr>
            <a:r>
              <a:rPr lang="pt-BR" dirty="0">
                <a:solidFill>
                  <a:schemeClr val="tx1"/>
                </a:solidFill>
              </a:rPr>
              <a:t>O controle interno é um processo contínuo que envolve a análise de riscos, a definição de procedimentos, a comunicação e o monitoramento</a:t>
            </a:r>
          </a:p>
          <a:p>
            <a:pPr marL="0" indent="0" algn="l"/>
            <a:endParaRPr lang="pt-BR" sz="260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311700" y="96441"/>
            <a:ext cx="8832300" cy="7869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2800" dirty="0">
                <a:highlight>
                  <a:srgbClr val="FFFF00"/>
                </a:highlight>
                <a:latin typeface="Berlin Sans FB Demi" panose="020E0802020502020306" pitchFamily="34" charset="0"/>
              </a:rPr>
              <a:t>Procedimentos técnicos</a:t>
            </a:r>
            <a:endParaRPr lang="pt-BR" sz="2800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72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314"/>
            <a:ext cx="9144000" cy="509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56032" y="468845"/>
            <a:ext cx="8686800" cy="457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000" dirty="0">
                <a:solidFill>
                  <a:schemeClr val="dk1"/>
                </a:solidFill>
                <a:highlight>
                  <a:srgbClr val="FFFF00"/>
                </a:highlight>
                <a:latin typeface="Berlin Sans FB Demi" panose="020E0802020502020306" pitchFamily="34" charset="0"/>
              </a:rPr>
              <a:t>Normas aplicáveis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r>
              <a:rPr lang="pt-BR" b="1" dirty="0">
                <a:highlight>
                  <a:srgbClr val="FFFFFF"/>
                </a:highlight>
              </a:rPr>
              <a:t>CONSTITUIÇÃO FEDERAL DE 1988</a:t>
            </a:r>
            <a:endParaRPr lang="pt-BR" dirty="0">
              <a:highlight>
                <a:srgbClr val="FFFFFF"/>
              </a:highlight>
            </a:endParaRPr>
          </a:p>
          <a:p>
            <a:r>
              <a:rPr lang="pt-BR" dirty="0" err="1">
                <a:highlight>
                  <a:srgbClr val="FFFFFF"/>
                </a:highlight>
              </a:rPr>
              <a:t>Arts</a:t>
            </a:r>
            <a:r>
              <a:rPr lang="pt-BR" dirty="0">
                <a:highlight>
                  <a:srgbClr val="FFFFFF"/>
                </a:highlight>
              </a:rPr>
              <a:t>. 31, 70 e 74</a:t>
            </a:r>
          </a:p>
          <a:p>
            <a:r>
              <a:rPr lang="pt-BR" dirty="0">
                <a:highlight>
                  <a:srgbClr val="FFFFFF"/>
                </a:highlight>
              </a:rPr>
              <a:t> </a:t>
            </a:r>
          </a:p>
          <a:p>
            <a:r>
              <a:rPr lang="pt-BR" sz="2000" dirty="0">
                <a:highlight>
                  <a:srgbClr val="FFFFFF"/>
                </a:highlight>
              </a:rPr>
              <a:t>Dispõe que as atividades de fiscalização e controle na administração publica serão </a:t>
            </a:r>
            <a:r>
              <a:rPr lang="pt-BR" sz="2000" b="1" u="sng" dirty="0">
                <a:highlight>
                  <a:srgbClr val="FFFFFF"/>
                </a:highlight>
              </a:rPr>
              <a:t>desempenhadas pelo controle externo </a:t>
            </a:r>
            <a:r>
              <a:rPr lang="pt-BR" sz="2000" dirty="0">
                <a:highlight>
                  <a:srgbClr val="FFFFFF"/>
                </a:highlight>
              </a:rPr>
              <a:t>(exercido pelo poder legislativo com o auxilio do tribunal de contas) e </a:t>
            </a:r>
            <a:r>
              <a:rPr lang="pt-BR" sz="2000" b="1" dirty="0">
                <a:highlight>
                  <a:srgbClr val="FFFFFF"/>
                </a:highlight>
              </a:rPr>
              <a:t>pelo sistema de controle interno a ser mantido, de forma integrada por cada poder</a:t>
            </a:r>
            <a:r>
              <a:rPr lang="pt-BR" sz="2000" dirty="0">
                <a:highlight>
                  <a:srgbClr val="FFFFFF"/>
                </a:highlight>
              </a:rPr>
              <a:t>.</a:t>
            </a:r>
          </a:p>
          <a:p>
            <a:endParaRPr lang="pt-BR" dirty="0">
              <a:highlight>
                <a:srgbClr val="FFFFFF"/>
              </a:highlight>
            </a:endParaRPr>
          </a:p>
          <a:p>
            <a:r>
              <a:rPr lang="pt-BR" dirty="0">
                <a:highlight>
                  <a:srgbClr val="FFFFFF"/>
                </a:highlight>
              </a:rPr>
              <a:t>(Com ajuda do controle interno de cada poder em parceria com o tribunal de contas do estado)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114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183584" y="-606"/>
            <a:ext cx="8426700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500" dirty="0">
                <a:highlight>
                  <a:srgbClr val="FFFF00"/>
                </a:highlight>
                <a:latin typeface="Pacifico"/>
                <a:sym typeface="Pacifico"/>
              </a:rPr>
              <a:t>Contextualização</a:t>
            </a:r>
            <a:endParaRPr lang="pt-BR" sz="4500" dirty="0">
              <a:highlight>
                <a:srgbClr val="FFFF00"/>
              </a:highlight>
              <a:latin typeface="Pacifico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CF099B0-9971-4551-804A-487DA515D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84" y="764430"/>
            <a:ext cx="4456406" cy="3614640"/>
          </a:xfrm>
          <a:prstGeom prst="rect">
            <a:avLst/>
          </a:prstGeom>
        </p:spPr>
      </p:pic>
      <p:sp>
        <p:nvSpPr>
          <p:cNvPr id="6" name="Subtítulo 5">
            <a:extLst>
              <a:ext uri="{FF2B5EF4-FFF2-40B4-BE49-F238E27FC236}">
                <a16:creationId xmlns:a16="http://schemas.microsoft.com/office/drawing/2014/main" id="{12F96F02-8025-495E-8284-99F1F9FF3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3383" y="588555"/>
            <a:ext cx="3757224" cy="9297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96898E3-D58B-4C57-9156-CB79BE802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65324"/>
            <a:ext cx="4572000" cy="339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6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183584" y="-606"/>
            <a:ext cx="8426700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500" dirty="0">
                <a:highlight>
                  <a:srgbClr val="FFFF00"/>
                </a:highlight>
                <a:latin typeface="Pacifico"/>
                <a:sym typeface="Pacifico"/>
              </a:rPr>
              <a:t>Contextualização</a:t>
            </a:r>
            <a:endParaRPr lang="pt-BR" sz="4500" dirty="0">
              <a:highlight>
                <a:srgbClr val="FFFF00"/>
              </a:highlight>
              <a:latin typeface="Pacifico"/>
            </a:endParaRP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12F96F02-8025-495E-8284-99F1F9FF3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3383" y="588555"/>
            <a:ext cx="3757224" cy="9297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4140A45-6368-40A1-9B23-922E2AC7A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92" y="767114"/>
            <a:ext cx="4198608" cy="218871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9890EB3-4EB0-4251-953D-DC9B33D97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83" y="2954782"/>
            <a:ext cx="3985651" cy="218871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61ED833-FA9D-45FF-B0B5-0C05502CC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8025" y="185980"/>
            <a:ext cx="4499261" cy="49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76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183584" y="-606"/>
            <a:ext cx="8426700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500" dirty="0">
                <a:highlight>
                  <a:srgbClr val="FFFF00"/>
                </a:highlight>
                <a:latin typeface="Pacifico"/>
                <a:sym typeface="Pacifico"/>
              </a:rPr>
              <a:t>Contextualização</a:t>
            </a:r>
            <a:endParaRPr lang="pt-BR" sz="4500" dirty="0">
              <a:highlight>
                <a:srgbClr val="FFFF00"/>
              </a:highlight>
              <a:latin typeface="Pacifico"/>
            </a:endParaRP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12F96F02-8025-495E-8284-99F1F9FF3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262667"/>
            <a:ext cx="4241442" cy="1332854"/>
          </a:xfrm>
        </p:spPr>
        <p:txBody>
          <a:bodyPr>
            <a:normAutofit fontScale="70000" lnSpcReduction="20000"/>
          </a:bodyPr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O COSO Framework é um modelo que ajuda as organizações a estabelecer e avaliar os seus controles internos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ADF8B84-4638-4640-869A-43B72AA3B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55" y="773947"/>
            <a:ext cx="3930991" cy="435308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5BC2374-C61B-4C02-8D36-FD68129B159F}"/>
              </a:ext>
            </a:extLst>
          </p:cNvPr>
          <p:cNvSpPr/>
          <p:nvPr/>
        </p:nvSpPr>
        <p:spPr>
          <a:xfrm>
            <a:off x="4437914" y="1409541"/>
            <a:ext cx="4375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accent5">
                    <a:lumMod val="75000"/>
                  </a:schemeClr>
                </a:solidFill>
              </a:rPr>
              <a:t>ABRANGE:</a:t>
            </a:r>
          </a:p>
          <a:p>
            <a:r>
              <a:rPr lang="pt-BR" sz="1800" dirty="0"/>
              <a:t>- Projetos de controles internos</a:t>
            </a:r>
          </a:p>
          <a:p>
            <a:r>
              <a:rPr lang="pt-BR" sz="1800" dirty="0"/>
              <a:t>- Implementação de controles internos</a:t>
            </a:r>
          </a:p>
          <a:p>
            <a:r>
              <a:rPr lang="pt-BR" sz="1800" dirty="0"/>
              <a:t>- Avaliação de controles internos</a:t>
            </a:r>
          </a:p>
          <a:p>
            <a:r>
              <a:rPr lang="pt-BR" sz="1800" dirty="0"/>
              <a:t>- Gestão de riscos</a:t>
            </a:r>
          </a:p>
          <a:p>
            <a:r>
              <a:rPr lang="pt-BR" sz="1800" dirty="0"/>
              <a:t>- Garantir a confiabilidade dos relatórios financeiros</a:t>
            </a:r>
          </a:p>
          <a:p>
            <a:r>
              <a:rPr lang="pt-BR" sz="1800" dirty="0"/>
              <a:t>- Garantir que as comunicações sigam as melhores práticas</a:t>
            </a:r>
          </a:p>
        </p:txBody>
      </p:sp>
      <p:sp>
        <p:nvSpPr>
          <p:cNvPr id="9" name="Subtítulo 5">
            <a:extLst>
              <a:ext uri="{FF2B5EF4-FFF2-40B4-BE49-F238E27FC236}">
                <a16:creationId xmlns:a16="http://schemas.microsoft.com/office/drawing/2014/main" id="{035D9228-4E65-4272-99AC-FB3EEFD9EB14}"/>
              </a:ext>
            </a:extLst>
          </p:cNvPr>
          <p:cNvSpPr txBox="1">
            <a:spLocks/>
          </p:cNvSpPr>
          <p:nvPr/>
        </p:nvSpPr>
        <p:spPr>
          <a:xfrm>
            <a:off x="4562203" y="4180844"/>
            <a:ext cx="4241442" cy="699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O Framework COSO foi atualizado em 2013 e também em 2017</a:t>
            </a:r>
          </a:p>
        </p:txBody>
      </p:sp>
    </p:spTree>
    <p:extLst>
      <p:ext uri="{BB962C8B-B14F-4D97-AF65-F5344CB8AC3E}">
        <p14:creationId xmlns:p14="http://schemas.microsoft.com/office/powerpoint/2010/main" val="393905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183584" y="-606"/>
            <a:ext cx="8426700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500" dirty="0">
                <a:highlight>
                  <a:srgbClr val="FFFF00"/>
                </a:highlight>
                <a:latin typeface="Pacifico"/>
                <a:sym typeface="Pacifico"/>
              </a:rPr>
              <a:t>Contextualização</a:t>
            </a:r>
            <a:endParaRPr lang="pt-BR" sz="4500" dirty="0">
              <a:highlight>
                <a:srgbClr val="FFFF00"/>
              </a:highlight>
              <a:latin typeface="Pacifico"/>
            </a:endParaRP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12F96F02-8025-495E-8284-99F1F9FF3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262667"/>
            <a:ext cx="4241442" cy="1332854"/>
          </a:xfrm>
        </p:spPr>
        <p:txBody>
          <a:bodyPr>
            <a:normAutofit fontScale="77500" lnSpcReduction="20000"/>
          </a:bodyPr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O Controle interno passa a ganhar responsabilidade própria com responsabilização pelos atos</a:t>
            </a:r>
          </a:p>
        </p:txBody>
      </p:sp>
      <p:sp>
        <p:nvSpPr>
          <p:cNvPr id="9" name="Subtítulo 5">
            <a:extLst>
              <a:ext uri="{FF2B5EF4-FFF2-40B4-BE49-F238E27FC236}">
                <a16:creationId xmlns:a16="http://schemas.microsoft.com/office/drawing/2014/main" id="{035D9228-4E65-4272-99AC-FB3EEFD9EB14}"/>
              </a:ext>
            </a:extLst>
          </p:cNvPr>
          <p:cNvSpPr txBox="1">
            <a:spLocks/>
          </p:cNvSpPr>
          <p:nvPr/>
        </p:nvSpPr>
        <p:spPr>
          <a:xfrm>
            <a:off x="3957271" y="4025538"/>
            <a:ext cx="4856171" cy="938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O Controle Interno passou a exercer papel obrigatório nos atos de gestão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B315887-68A2-4130-88A8-38EAA54C0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97" y="929094"/>
            <a:ext cx="4028819" cy="377142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BC6E97A-8901-4719-BC96-F226CDA91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721" y="1604072"/>
            <a:ext cx="4571999" cy="242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183584" y="-606"/>
            <a:ext cx="8426700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500" dirty="0">
                <a:highlight>
                  <a:srgbClr val="FFFF00"/>
                </a:highlight>
                <a:latin typeface="Pacifico"/>
                <a:sym typeface="Pacifico"/>
              </a:rPr>
              <a:t>Contextualização</a:t>
            </a:r>
            <a:endParaRPr lang="pt-BR" sz="4500" dirty="0">
              <a:highlight>
                <a:srgbClr val="FFFF00"/>
              </a:highlight>
              <a:latin typeface="Pacifico"/>
            </a:endParaRPr>
          </a:p>
        </p:txBody>
      </p:sp>
      <p:sp>
        <p:nvSpPr>
          <p:cNvPr id="9" name="Subtítulo 5">
            <a:extLst>
              <a:ext uri="{FF2B5EF4-FFF2-40B4-BE49-F238E27FC236}">
                <a16:creationId xmlns:a16="http://schemas.microsoft.com/office/drawing/2014/main" id="{035D9228-4E65-4272-99AC-FB3EEFD9EB14}"/>
              </a:ext>
            </a:extLst>
          </p:cNvPr>
          <p:cNvSpPr txBox="1">
            <a:spLocks/>
          </p:cNvSpPr>
          <p:nvPr/>
        </p:nvSpPr>
        <p:spPr>
          <a:xfrm>
            <a:off x="4194907" y="399053"/>
            <a:ext cx="4856171" cy="938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O Controle Interno passou a exercer papel obrigatório nos atos de gestão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C69FA51-1A3B-4856-919D-C7D34DD9A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39" y="841404"/>
            <a:ext cx="4250703" cy="42144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42EF889-7061-49E2-8185-05C96B0F0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143" y="1174143"/>
            <a:ext cx="4571999" cy="212699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4CF4746-C2F1-457E-A4A2-5A3905D5A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932" y="3283841"/>
            <a:ext cx="4156420" cy="177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311700" y="96441"/>
            <a:ext cx="8832300" cy="7869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4400" dirty="0">
                <a:latin typeface="Script MT Bold" panose="03040602040607080904" pitchFamily="66" charset="0"/>
              </a:rPr>
              <a:t>Jurisprudências</a:t>
            </a:r>
            <a:endParaRPr lang="pt-BR" sz="3200" dirty="0">
              <a:solidFill>
                <a:schemeClr val="accent5">
                  <a:lumMod val="75000"/>
                </a:schemeClr>
              </a:solidFill>
              <a:latin typeface="Script MT Bold" panose="03040602040607080904" pitchFamily="66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6FB8DA0-69C9-420E-99E6-68843030B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92" y="1084090"/>
            <a:ext cx="7833815" cy="396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6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5E8CB54-3A64-4555-B79E-C5192FAAEA35}"/>
              </a:ext>
            </a:extLst>
          </p:cNvPr>
          <p:cNvSpPr/>
          <p:nvPr/>
        </p:nvSpPr>
        <p:spPr>
          <a:xfrm>
            <a:off x="201706" y="287950"/>
            <a:ext cx="8558836" cy="4520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highlight>
                  <a:srgbClr val="FFFF00"/>
                </a:highlight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RECOMENDAÇÕES - ATENÇÃO AOS DETALHES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Conheça o ambiente onde você estará inserido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Comprar responsabilidades que não são suas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Orientações por escrito como forma de proteção, sempre com cautela e fundamentado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- 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Cumpra a sua missão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assuma responsabilidade que não é sua!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Demonstre que o problema não é seu e que quem resolve são eles, você apenas os aponta e orienta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queira abraçar a mundo, uma organização é construída por todos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29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5E8CB54-3A64-4555-B79E-C5192FAAEA35}"/>
              </a:ext>
            </a:extLst>
          </p:cNvPr>
          <p:cNvSpPr/>
          <p:nvPr/>
        </p:nvSpPr>
        <p:spPr>
          <a:xfrm>
            <a:off x="201706" y="287950"/>
            <a:ext cx="8558836" cy="345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highlight>
                  <a:srgbClr val="FFFF00"/>
                </a:highlight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Referencias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000" b="1" dirty="0">
              <a:highlight>
                <a:srgbClr val="FFFF00"/>
              </a:highlight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https://unidades.tc.df.gov.br/</a:t>
            </a:r>
            <a:r>
              <a:rPr lang="pt-BR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dci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/matriz-de-risco/#:~:</a:t>
            </a:r>
            <a:r>
              <a:rPr lang="pt-BR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text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=A%20Matriz%20de%20Risco%20do,inspe%C3%A7%C3%A3o%20realizadas%20por%20esta%20DCI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https://servicos.tce.pr.gov.br/tcepr/tribunal/sisegppa/login/index?ReturnUrl=https://servicos.tce.pr.gov.br/tcepr/tribunal/sisegppa/inscricoes/inscreverevento/1720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701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08794" y="492698"/>
            <a:ext cx="6797918" cy="357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39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            </a:t>
            </a:r>
            <a:r>
              <a:rPr lang="pt-BR" sz="7000" dirty="0">
                <a:solidFill>
                  <a:srgbClr val="FF6C00"/>
                </a:solidFill>
                <a:ea typeface="Pacifico"/>
                <a:sym typeface="Pacifico"/>
              </a:rPr>
              <a:t>Noções</a:t>
            </a:r>
          </a:p>
          <a:p>
            <a:pPr algn="ctr"/>
            <a:r>
              <a:rPr lang="pt-BR" sz="7000" dirty="0">
                <a:solidFill>
                  <a:srgbClr val="FF6C00"/>
                </a:solidFill>
                <a:ea typeface="Pacifico"/>
                <a:sym typeface="Pacifico"/>
              </a:rPr>
              <a:t>Essenciais</a:t>
            </a:r>
            <a:r>
              <a:rPr lang="pt-BR" sz="5200" dirty="0">
                <a:solidFill>
                  <a:srgbClr val="FF6C00"/>
                </a:solidFill>
                <a:latin typeface="Pacifico"/>
                <a:ea typeface="Pacifico"/>
                <a:cs typeface="Pacifico"/>
                <a:sym typeface="Pacifico"/>
              </a:rPr>
              <a:t> </a:t>
            </a:r>
          </a:p>
          <a:p>
            <a:pPr algn="ctr"/>
            <a:r>
              <a:rPr lang="pt-BR" sz="4000" dirty="0">
                <a:solidFill>
                  <a:srgbClr val="FF6C00"/>
                </a:solidFill>
                <a:latin typeface="Pacifico"/>
                <a:ea typeface="Pacifico"/>
                <a:cs typeface="Pacifico"/>
                <a:sym typeface="Pacifico"/>
              </a:rPr>
              <a:t>Fundamentações, objetivos e princípios</a:t>
            </a:r>
            <a:endParaRPr lang="pt-BR" sz="4000" dirty="0">
              <a:solidFill>
                <a:srgbClr val="FF6C00"/>
              </a:solidFill>
              <a:latin typeface="Pacifico"/>
              <a:ea typeface="Pacifico"/>
              <a:cs typeface="Pacific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1475" y="4367500"/>
            <a:ext cx="1356677" cy="416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22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387189" y="229715"/>
            <a:ext cx="5880488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  <a:ea typeface="Pacifico"/>
                <a:cs typeface="Pacifico"/>
                <a:sym typeface="Pacifico"/>
              </a:rPr>
              <a:t>Controle</a:t>
            </a:r>
            <a:endParaRPr sz="4000" dirty="0">
              <a:highlight>
                <a:srgbClr val="FFFF00"/>
              </a:highlight>
              <a:latin typeface="Berlin Sans FB Demi" panose="020E0802020502020306" pitchFamily="34" charset="0"/>
              <a:ea typeface="Pacifico"/>
              <a:cs typeface="Pacifico"/>
              <a:sym typeface="Pacifico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216977" y="1070688"/>
            <a:ext cx="6050700" cy="4072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80000"/>
              </a:lnSpc>
              <a:buSzPts val="440"/>
            </a:pPr>
            <a:r>
              <a:rPr lang="pt-BR" sz="1700" dirty="0">
                <a:solidFill>
                  <a:srgbClr val="000000"/>
                </a:solidFill>
              </a:rPr>
              <a:t>De origem Latina </a:t>
            </a:r>
            <a:r>
              <a:rPr lang="pt-BR" sz="1700" dirty="0" err="1">
                <a:solidFill>
                  <a:srgbClr val="000000"/>
                </a:solidFill>
              </a:rPr>
              <a:t>Rotulun</a:t>
            </a:r>
            <a:r>
              <a:rPr lang="pt-BR" sz="1700" dirty="0">
                <a:solidFill>
                  <a:srgbClr val="000000"/>
                </a:solidFill>
              </a:rPr>
              <a:t> 	Significa rolo, escrito, registro</a:t>
            </a:r>
            <a:endParaRPr sz="1700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192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95000"/>
              </a:lnSpc>
              <a:spcBef>
                <a:spcPts val="1200"/>
              </a:spcBef>
              <a:buClr>
                <a:schemeClr val="dk1"/>
              </a:buClr>
              <a:buSzPts val="440"/>
            </a:pPr>
            <a:r>
              <a:rPr lang="pt-BR" sz="24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Historicamente</a:t>
            </a:r>
            <a:r>
              <a:rPr lang="pt-BR" sz="2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palavra controle esta ligada a finanças, a contabilidade mas vai além, pois trata-se de funções clássicas da administração. </a:t>
            </a:r>
          </a:p>
          <a:p>
            <a:pPr marL="0" lvl="0" indent="0" algn="just">
              <a:lnSpc>
                <a:spcPct val="80000"/>
              </a:lnSpc>
              <a:spcBef>
                <a:spcPts val="1200"/>
              </a:spcBef>
              <a:buSzPts val="440"/>
            </a:pPr>
            <a:r>
              <a:rPr lang="pt-BR" sz="2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controle </a:t>
            </a:r>
            <a:r>
              <a:rPr lang="pt-BR" sz="24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é uma ferramenta </a:t>
            </a:r>
            <a:r>
              <a:rPr lang="pt-BR" sz="2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 irá de modo concomitante a apontar eventuais distorções e falhas que precisam ser corrigidas durante a fase da execução de uma tarefa, atividade ou desempenho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0145CF9-53CF-45F0-B71C-23C226D02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678" y="199150"/>
            <a:ext cx="2776878" cy="23726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935FF9B-0752-46A9-872F-F24A14B80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677" y="2737412"/>
            <a:ext cx="2765777" cy="2009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715738" y="268735"/>
            <a:ext cx="5469909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  <a:ea typeface="Pacifico"/>
                <a:cs typeface="Pacifico"/>
                <a:sym typeface="Pacifico"/>
              </a:rPr>
              <a:t>Controle Interno</a:t>
            </a:r>
            <a:endParaRPr sz="4000" dirty="0">
              <a:highlight>
                <a:srgbClr val="FFFF00"/>
              </a:highlight>
              <a:latin typeface="Berlin Sans FB Demi" panose="020E0802020502020306" pitchFamily="34" charset="0"/>
              <a:ea typeface="Pacifico"/>
              <a:cs typeface="Pacifico"/>
              <a:sym typeface="Pacifico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344109" y="1198435"/>
            <a:ext cx="8455782" cy="1839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80000"/>
              </a:lnSpc>
              <a:buSzPts val="440"/>
            </a:pPr>
            <a:r>
              <a:rPr lang="pt-BR" dirty="0">
                <a:solidFill>
                  <a:schemeClr val="tx1"/>
                </a:solidFill>
              </a:rPr>
              <a:t>O controle interno na administração pública é um conjunto de normas e procedimentos que visa garantir a legalidade, eficiência e transparência da gestão de recursos públicos.</a:t>
            </a:r>
          </a:p>
          <a:p>
            <a:pPr marL="0" indent="0" algn="just">
              <a:lnSpc>
                <a:spcPct val="80000"/>
              </a:lnSpc>
              <a:buSzPts val="440"/>
            </a:pPr>
            <a:endParaRPr lang="pt-BR" sz="152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80000"/>
              </a:lnSpc>
              <a:buSzPts val="440"/>
            </a:pPr>
            <a:endParaRPr lang="pt-BR" sz="152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80000"/>
              </a:lnSpc>
              <a:buSzPts val="440"/>
            </a:pPr>
            <a:endParaRPr sz="1520" dirty="0">
              <a:solidFill>
                <a:schemeClr val="tx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BDF3269-EDE8-4D30-94E7-972E8BE98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388" y="2831388"/>
            <a:ext cx="5793818" cy="162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314"/>
            <a:ext cx="9144000" cy="509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48544" y="249407"/>
            <a:ext cx="9144001" cy="555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800" dirty="0">
                <a:solidFill>
                  <a:schemeClr val="dk1"/>
                </a:solidFill>
                <a:highlight>
                  <a:srgbClr val="FFFFFF"/>
                </a:highlight>
              </a:rPr>
              <a:t>PLANEJAR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r>
              <a:rPr lang="pt-BR" sz="3200" dirty="0">
                <a:solidFill>
                  <a:schemeClr val="dk1"/>
                </a:solidFill>
                <a:highlight>
                  <a:srgbClr val="FFFFFF"/>
                </a:highlight>
              </a:rPr>
              <a:t>CONTROLAR	          		  ORGANIZAR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dirty="0">
                <a:solidFill>
                  <a:schemeClr val="dk1"/>
                </a:solidFill>
                <a:highlight>
                  <a:srgbClr val="FFFFFF"/>
                </a:highlight>
              </a:rPr>
              <a:t>          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dirty="0">
                <a:solidFill>
                  <a:schemeClr val="dk1"/>
                </a:solidFill>
                <a:highlight>
                  <a:srgbClr val="FFFFFF"/>
                </a:highlight>
              </a:rPr>
              <a:t>DIRIGIR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026" name="Picture 2" descr="P.O.D.C PLANEJAR ORGANIZAR DIRIGIR E CONTROLAR | admdicasblogs">
            <a:extLst>
              <a:ext uri="{FF2B5EF4-FFF2-40B4-BE49-F238E27FC236}">
                <a16:creationId xmlns:a16="http://schemas.microsoft.com/office/drawing/2014/main" id="{8D8F999C-1DEF-4812-8CE7-DF0B62A15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59" y="1193865"/>
            <a:ext cx="2823882" cy="266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327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98" y="-74428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01707" y="361321"/>
            <a:ext cx="8996082" cy="5324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800" dirty="0">
                <a:solidFill>
                  <a:schemeClr val="dk1"/>
                </a:solidFill>
                <a:highlight>
                  <a:srgbClr val="FFFFFF"/>
                </a:highlight>
              </a:rPr>
              <a:t>              </a:t>
            </a:r>
            <a:r>
              <a:rPr lang="pt-BR" sz="4000" dirty="0">
                <a:solidFill>
                  <a:schemeClr val="dk1"/>
                </a:solidFill>
                <a:highlight>
                  <a:srgbClr val="FFFFFF"/>
                </a:highlight>
              </a:rPr>
              <a:t>PLANEJAR</a:t>
            </a:r>
            <a:r>
              <a:rPr lang="pt-BR" sz="48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pt-BR" sz="1500" dirty="0">
                <a:solidFill>
                  <a:schemeClr val="dk1"/>
                </a:solidFill>
                <a:highlight>
                  <a:srgbClr val="FFFFFF"/>
                </a:highlight>
              </a:rPr>
              <a:t>OBJETIVOS E ESTRATÉGIAS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r>
              <a:rPr lang="pt-BR" sz="3000" dirty="0">
                <a:solidFill>
                  <a:schemeClr val="dk1"/>
                </a:solidFill>
                <a:highlight>
                  <a:srgbClr val="FFFFFF"/>
                </a:highlight>
              </a:rPr>
              <a:t>CONTROLAR	          		   ORGANIZAR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chemeClr val="dk1"/>
                </a:solidFill>
                <a:highlight>
                  <a:srgbClr val="FFFFFF"/>
                </a:highlight>
              </a:rPr>
              <a:t>    </a:t>
            </a:r>
            <a:r>
              <a:rPr lang="pt-BR" sz="2000" dirty="0">
                <a:solidFill>
                  <a:schemeClr val="dk1"/>
                </a:solidFill>
                <a:highlight>
                  <a:srgbClr val="FFFFFF"/>
                </a:highlight>
              </a:rPr>
              <a:t>Monitorar desempenho			     oque, como e quem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highlight>
                  <a:srgbClr val="FFFFFF"/>
                </a:highlight>
              </a:rPr>
              <a:t>        e resultados						fará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dirty="0">
                <a:solidFill>
                  <a:schemeClr val="dk1"/>
                </a:solidFill>
                <a:highlight>
                  <a:srgbClr val="FFFFFF"/>
                </a:highlight>
              </a:rPr>
              <a:t>         </a:t>
            </a:r>
            <a:r>
              <a:rPr lang="pt-BR" sz="4000" dirty="0">
                <a:solidFill>
                  <a:schemeClr val="dk1"/>
                </a:solidFill>
                <a:highlight>
                  <a:srgbClr val="FFFFFF"/>
                </a:highlight>
              </a:rPr>
              <a:t>DIRIGIR</a:t>
            </a:r>
            <a:r>
              <a:rPr lang="pt-BR" sz="48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pt-BR" sz="2500" dirty="0">
                <a:solidFill>
                  <a:schemeClr val="dk1"/>
                </a:solidFill>
                <a:highlight>
                  <a:srgbClr val="FFFFFF"/>
                </a:highlight>
              </a:rPr>
              <a:t>Liderar e motivar</a:t>
            </a:r>
            <a:endParaRPr lang="pt-BR" sz="4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026" name="Picture 2" descr="P.O.D.C PLANEJAR ORGANIZAR DIRIGIR E CONTROLAR | admdicasblogs">
            <a:extLst>
              <a:ext uri="{FF2B5EF4-FFF2-40B4-BE49-F238E27FC236}">
                <a16:creationId xmlns:a16="http://schemas.microsoft.com/office/drawing/2014/main" id="{8D8F999C-1DEF-4812-8CE7-DF0B62A15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188" y="1382233"/>
            <a:ext cx="2449531" cy="230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070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1280615" y="210880"/>
            <a:ext cx="6534315" cy="8551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000" dirty="0">
                <a:highlight>
                  <a:srgbClr val="FFFF00"/>
                </a:highlight>
                <a:latin typeface="Pacifico"/>
                <a:sym typeface="Pacifico"/>
              </a:rPr>
              <a:t>Tri Partição dos Poderes</a:t>
            </a:r>
            <a:endParaRPr lang="pt-BR" sz="4000" dirty="0">
              <a:highlight>
                <a:srgbClr val="FFFF00"/>
              </a:highlight>
              <a:latin typeface="Pacifico"/>
            </a:endParaRPr>
          </a:p>
        </p:txBody>
      </p:sp>
      <p:pic>
        <p:nvPicPr>
          <p:cNvPr id="3074" name="Picture 2" descr="Princpio da separao de poderes na corrente tripartite">
            <a:extLst>
              <a:ext uri="{FF2B5EF4-FFF2-40B4-BE49-F238E27FC236}">
                <a16:creationId xmlns:a16="http://schemas.microsoft.com/office/drawing/2014/main" id="{9B73239B-7D5A-4D66-86F7-F0DDD690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15" y="1412307"/>
            <a:ext cx="6374827" cy="352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6655</TotalTime>
  <Words>1807</Words>
  <Application>Microsoft Office PowerPoint</Application>
  <PresentationFormat>Apresentação na tela (16:9)</PresentationFormat>
  <Paragraphs>219</Paragraphs>
  <Slides>39</Slides>
  <Notes>36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50" baseType="lpstr">
      <vt:lpstr>Calibri</vt:lpstr>
      <vt:lpstr>Comfortaa</vt:lpstr>
      <vt:lpstr>Berlin Sans FB Demi</vt:lpstr>
      <vt:lpstr>Bahnschrift Light SemiCondensed</vt:lpstr>
      <vt:lpstr>Montserrat</vt:lpstr>
      <vt:lpstr>Bahnschrift Condensed</vt:lpstr>
      <vt:lpstr>Script MT Bold</vt:lpstr>
      <vt:lpstr>Calibri Light</vt:lpstr>
      <vt:lpstr>Pacifico</vt:lpstr>
      <vt:lpstr>Arial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Controle</vt:lpstr>
      <vt:lpstr>Controle Interno</vt:lpstr>
      <vt:lpstr>Apresentação do PowerPoint</vt:lpstr>
      <vt:lpstr>Apresentação do PowerPoint</vt:lpstr>
      <vt:lpstr>Tri Partição dos Poderes</vt:lpstr>
      <vt:lpstr>Tri Partição dos Poderes</vt:lpstr>
      <vt:lpstr>Tri partição</vt:lpstr>
      <vt:lpstr>Governança é um dos pilares</vt:lpstr>
      <vt:lpstr>Governança é um dos pilares</vt:lpstr>
      <vt:lpstr>Terminologias utilizadas</vt:lpstr>
      <vt:lpstr>Auditoria Roteiro Prático</vt:lpstr>
      <vt:lpstr>Auditoria Roteiro Prático</vt:lpstr>
      <vt:lpstr>Auditoria Roteiro Prático</vt:lpstr>
      <vt:lpstr>Auditoria Roteiro Prático</vt:lpstr>
      <vt:lpstr>Peculiaridades do cargo Responsabilidades no sistema de Controle Interno</vt:lpstr>
      <vt:lpstr>Peculiaridades do cargo Responsabilidades e funções</vt:lpstr>
      <vt:lpstr>Peculiaridades do cargo Responsabilidades e Funções</vt:lpstr>
      <vt:lpstr>Peculiaridades do cargo Responsabilidades e Funções</vt:lpstr>
      <vt:lpstr>Peculiaridades do cargo Responsabilidades e funções</vt:lpstr>
      <vt:lpstr>Peculiaridades do cargo Responsabilidades e funções</vt:lpstr>
      <vt:lpstr>Princípios Gerais do controle interno</vt:lpstr>
      <vt:lpstr>• Definição de responsabilidades: existência de normas que definam a autoridade e, consequentemente, a responsabilidade e competência de todos os agentes no Sistema de Controle Interno, deve ser observado: a) existência de regimento/estatuto e organograma adequados, onde a definição de autoridade e consequentes responsabilidades sejam claras e satisfaçam plenamente as necessidades da organização; e b) manuais de rotinas/procedimentos, claramente determinados, que considerem as funções de todos os setores do órgão/ entidade. </vt:lpstr>
      <vt:lpstr>• Delegações de poderes: a delegação de competência, como instrumento de descentralização administrativa, com vistas a assegurar maior rapidez e objetividade às decisões  • Instruções devidamente formalizadas: os procedimentos e instruções disciplinados e formalizados por instrumentos eficazes, claros e objetivos, emitidos pela autoridade competente;  </vt:lpstr>
      <vt:lpstr>Procedimentos técnicos</vt:lpstr>
      <vt:lpstr>Procedimentos técnicos</vt:lpstr>
      <vt:lpstr>Procedimentos técnicos</vt:lpstr>
      <vt:lpstr>Apresentação do PowerPoint</vt:lpstr>
      <vt:lpstr>Contextualização</vt:lpstr>
      <vt:lpstr>Contextualização</vt:lpstr>
      <vt:lpstr>Contextualização</vt:lpstr>
      <vt:lpstr>Contextualização</vt:lpstr>
      <vt:lpstr>Contextualização</vt:lpstr>
      <vt:lpstr>Jurisprudências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253</cp:revision>
  <dcterms:modified xsi:type="dcterms:W3CDTF">2025-02-27T02:14:37Z</dcterms:modified>
</cp:coreProperties>
</file>